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79"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B42770EE-0E74-4D20-BB3E-C7AEC1F17E45}" type="datetimeFigureOut">
              <a:rPr lang="es-ES" smtClean="0"/>
              <a:t>14/07/2010</a:t>
            </a:fld>
            <a:endParaRPr lang="es-ES" dirty="0"/>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S" dirty="0"/>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B50DB63-06CB-4A18-89E6-4B6781C26973}" type="slidenum">
              <a:rPr lang="es-ES" smtClean="0"/>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42770EE-0E74-4D20-BB3E-C7AEC1F17E45}" type="datetimeFigureOut">
              <a:rPr lang="es-ES" smtClean="0"/>
              <a:t>14/07/2010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B50DB63-06CB-4A18-89E6-4B6781C26973}" type="slidenum">
              <a:rPr lang="es-ES" smtClean="0"/>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42770EE-0E74-4D20-BB3E-C7AEC1F17E45}" type="datetimeFigureOut">
              <a:rPr lang="es-ES" smtClean="0"/>
              <a:t>14/07/2010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B50DB63-06CB-4A18-89E6-4B6781C26973}" type="slidenum">
              <a:rPr lang="es-ES" smtClean="0"/>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B42770EE-0E74-4D20-BB3E-C7AEC1F17E45}" type="datetimeFigureOut">
              <a:rPr lang="es-ES" smtClean="0"/>
              <a:t>14/07/2010</a:t>
            </a:fld>
            <a:endParaRPr lang="es-ES" dirty="0"/>
          </a:p>
        </p:txBody>
      </p:sp>
      <p:sp>
        <p:nvSpPr>
          <p:cNvPr id="5" name="4 Marcador de pie de página"/>
          <p:cNvSpPr>
            <a:spLocks noGrp="1"/>
          </p:cNvSpPr>
          <p:nvPr>
            <p:ph type="ftr" sz="quarter" idx="11"/>
          </p:nvPr>
        </p:nvSpPr>
        <p:spPr>
          <a:xfrm>
            <a:off x="457200" y="6480969"/>
            <a:ext cx="4260056" cy="300831"/>
          </a:xfrm>
        </p:spPr>
        <p:txBody>
          <a:bodyPr/>
          <a:lstStyle/>
          <a:p>
            <a:endParaRPr lang="es-ES" dirty="0"/>
          </a:p>
        </p:txBody>
      </p:sp>
      <p:sp>
        <p:nvSpPr>
          <p:cNvPr id="6" name="5 Marcador de número de diapositiva"/>
          <p:cNvSpPr>
            <a:spLocks noGrp="1"/>
          </p:cNvSpPr>
          <p:nvPr>
            <p:ph type="sldNum" sz="quarter" idx="12"/>
          </p:nvPr>
        </p:nvSpPr>
        <p:spPr/>
        <p:txBody>
          <a:bodyPr/>
          <a:lstStyle/>
          <a:p>
            <a:fld id="{DB50DB63-06CB-4A18-89E6-4B6781C26973}" type="slidenum">
              <a:rPr lang="es-ES" smtClean="0"/>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arcador de fecha"/>
          <p:cNvSpPr>
            <a:spLocks noGrp="1"/>
          </p:cNvSpPr>
          <p:nvPr>
            <p:ph type="dt" sz="half" idx="10"/>
          </p:nvPr>
        </p:nvSpPr>
        <p:spPr>
          <a:xfrm>
            <a:off x="6955632" y="6477000"/>
            <a:ext cx="2133600" cy="304800"/>
          </a:xfrm>
        </p:spPr>
        <p:txBody>
          <a:bodyPr/>
          <a:lstStyle/>
          <a:p>
            <a:fld id="{B42770EE-0E74-4D20-BB3E-C7AEC1F17E45}" type="datetimeFigureOut">
              <a:rPr lang="es-ES" smtClean="0"/>
              <a:t>14/07/2010</a:t>
            </a:fld>
            <a:endParaRPr lang="es-ES" dirty="0"/>
          </a:p>
        </p:txBody>
      </p:sp>
      <p:sp>
        <p:nvSpPr>
          <p:cNvPr id="5" name="4 Marcador de pie de página"/>
          <p:cNvSpPr>
            <a:spLocks noGrp="1"/>
          </p:cNvSpPr>
          <p:nvPr>
            <p:ph type="ftr" sz="quarter" idx="11"/>
          </p:nvPr>
        </p:nvSpPr>
        <p:spPr>
          <a:xfrm>
            <a:off x="2619376" y="6480969"/>
            <a:ext cx="4260056" cy="300831"/>
          </a:xfrm>
        </p:spPr>
        <p:txBody>
          <a:bodyPr/>
          <a:lstStyle/>
          <a:p>
            <a:endParaRPr lang="es-ES" dirty="0"/>
          </a:p>
        </p:txBody>
      </p:sp>
      <p:sp>
        <p:nvSpPr>
          <p:cNvPr id="6" name="5 Marcador de número de diapositiva"/>
          <p:cNvSpPr>
            <a:spLocks noGrp="1"/>
          </p:cNvSpPr>
          <p:nvPr>
            <p:ph type="sldNum" sz="quarter" idx="12"/>
          </p:nvPr>
        </p:nvSpPr>
        <p:spPr>
          <a:xfrm>
            <a:off x="8451056" y="809624"/>
            <a:ext cx="502920" cy="300831"/>
          </a:xfrm>
        </p:spPr>
        <p:txBody>
          <a:bodyPr/>
          <a:lstStyle/>
          <a:p>
            <a:fld id="{DB50DB63-06CB-4A18-89E6-4B6781C26973}" type="slidenum">
              <a:rPr lang="es-ES" smtClean="0"/>
              <a:t>‹Nº›</a:t>
            </a:fld>
            <a:endParaRPr lang="es-ES" dirty="0"/>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B42770EE-0E74-4D20-BB3E-C7AEC1F17E45}" type="datetimeFigureOut">
              <a:rPr lang="es-ES" smtClean="0"/>
              <a:t>14/07/2010</a:t>
            </a:fld>
            <a:endParaRPr lang="es-ES" dirty="0"/>
          </a:p>
        </p:txBody>
      </p:sp>
      <p:sp>
        <p:nvSpPr>
          <p:cNvPr id="6" name="5 Marcador de pie de página"/>
          <p:cNvSpPr>
            <a:spLocks noGrp="1"/>
          </p:cNvSpPr>
          <p:nvPr>
            <p:ph type="ftr" sz="quarter" idx="11"/>
          </p:nvPr>
        </p:nvSpPr>
        <p:spPr>
          <a:xfrm>
            <a:off x="457200" y="6480969"/>
            <a:ext cx="4260056" cy="301752"/>
          </a:xfrm>
        </p:spPr>
        <p:txBody>
          <a:bodyPr/>
          <a:lstStyle/>
          <a:p>
            <a:endParaRPr lang="es-ES" dirty="0"/>
          </a:p>
        </p:txBody>
      </p:sp>
      <p:sp>
        <p:nvSpPr>
          <p:cNvPr id="7" name="6 Marcador de número de diapositiva"/>
          <p:cNvSpPr>
            <a:spLocks noGrp="1"/>
          </p:cNvSpPr>
          <p:nvPr>
            <p:ph type="sldNum" sz="quarter" idx="12"/>
          </p:nvPr>
        </p:nvSpPr>
        <p:spPr>
          <a:xfrm>
            <a:off x="7589520" y="6480969"/>
            <a:ext cx="502920" cy="301752"/>
          </a:xfrm>
        </p:spPr>
        <p:txBody>
          <a:bodyPr/>
          <a:lstStyle/>
          <a:p>
            <a:fld id="{DB50DB63-06CB-4A18-89E6-4B6781C26973}" type="slidenum">
              <a:rPr lang="es-ES" smtClean="0"/>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B42770EE-0E74-4D20-BB3E-C7AEC1F17E45}" type="datetimeFigureOut">
              <a:rPr lang="es-ES" smtClean="0"/>
              <a:t>14/07/2010</a:t>
            </a:fld>
            <a:endParaRPr lang="es-ES" dirty="0"/>
          </a:p>
        </p:txBody>
      </p:sp>
      <p:sp>
        <p:nvSpPr>
          <p:cNvPr id="8" name="7 Marcador de pie de página"/>
          <p:cNvSpPr>
            <a:spLocks noGrp="1"/>
          </p:cNvSpPr>
          <p:nvPr>
            <p:ph type="ftr" sz="quarter" idx="11"/>
          </p:nvPr>
        </p:nvSpPr>
        <p:spPr>
          <a:xfrm>
            <a:off x="457200" y="6480969"/>
            <a:ext cx="4261104" cy="301752"/>
          </a:xfrm>
        </p:spPr>
        <p:txBody>
          <a:bodyPr/>
          <a:lstStyle/>
          <a:p>
            <a:endParaRPr lang="es-ES" dirty="0"/>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DB50DB63-06CB-4A18-89E6-4B6781C26973}" type="slidenum">
              <a:rPr lang="es-ES" smtClean="0"/>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B42770EE-0E74-4D20-BB3E-C7AEC1F17E45}" type="datetimeFigureOut">
              <a:rPr lang="es-ES" smtClean="0"/>
              <a:t>14/07/2010</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DB50DB63-06CB-4A18-89E6-4B6781C26973}" type="slidenum">
              <a:rPr lang="es-ES" smtClean="0"/>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B42770EE-0E74-4D20-BB3E-C7AEC1F17E45}" type="datetimeFigureOut">
              <a:rPr lang="es-ES" smtClean="0"/>
              <a:t>14/07/2010</a:t>
            </a:fld>
            <a:endParaRPr lang="es-ES" dirty="0"/>
          </a:p>
        </p:txBody>
      </p:sp>
      <p:sp>
        <p:nvSpPr>
          <p:cNvPr id="3" name="2 Marcador de pie de página"/>
          <p:cNvSpPr>
            <a:spLocks noGrp="1"/>
          </p:cNvSpPr>
          <p:nvPr>
            <p:ph type="ftr" sz="quarter" idx="11"/>
          </p:nvPr>
        </p:nvSpPr>
        <p:spPr>
          <a:xfrm>
            <a:off x="457200" y="6481890"/>
            <a:ext cx="4260056" cy="300831"/>
          </a:xfrm>
        </p:spPr>
        <p:txBody>
          <a:bodyPr/>
          <a:lstStyle/>
          <a:p>
            <a:endParaRPr lang="es-ES" dirty="0"/>
          </a:p>
        </p:txBody>
      </p:sp>
      <p:sp>
        <p:nvSpPr>
          <p:cNvPr id="4" name="3 Marcador de número de diapositiva"/>
          <p:cNvSpPr>
            <a:spLocks noGrp="1"/>
          </p:cNvSpPr>
          <p:nvPr>
            <p:ph type="sldNum" sz="quarter" idx="12"/>
          </p:nvPr>
        </p:nvSpPr>
        <p:spPr>
          <a:xfrm>
            <a:off x="7589520" y="6480969"/>
            <a:ext cx="502920" cy="301752"/>
          </a:xfrm>
        </p:spPr>
        <p:txBody>
          <a:bodyPr/>
          <a:lstStyle/>
          <a:p>
            <a:fld id="{DB50DB63-06CB-4A18-89E6-4B6781C26973}" type="slidenum">
              <a:rPr lang="es-ES" smtClean="0"/>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B42770EE-0E74-4D20-BB3E-C7AEC1F17E45}" type="datetimeFigureOut">
              <a:rPr lang="es-ES" smtClean="0"/>
              <a:t>14/07/2010</a:t>
            </a:fld>
            <a:endParaRPr lang="es-ES" dirty="0"/>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S" dirty="0"/>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DB50DB63-06CB-4A18-89E6-4B6781C26973}" type="slidenum">
              <a:rPr lang="es-ES" smtClean="0"/>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B42770EE-0E74-4D20-BB3E-C7AEC1F17E45}" type="datetimeFigureOut">
              <a:rPr lang="es-ES" smtClean="0"/>
              <a:t>14/07/2010</a:t>
            </a:fld>
            <a:endParaRPr lang="es-ES" dirty="0"/>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S" dirty="0"/>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DB50DB63-06CB-4A18-89E6-4B6781C26973}" type="slidenum">
              <a:rPr lang="es-ES" smtClean="0"/>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42770EE-0E74-4D20-BB3E-C7AEC1F17E45}" type="datetimeFigureOut">
              <a:rPr lang="es-ES" smtClean="0"/>
              <a:t>14/07/2010</a:t>
            </a:fld>
            <a:endParaRPr lang="es-ES" dirty="0"/>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S" dirty="0"/>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B50DB63-06CB-4A18-89E6-4B6781C26973}" type="slidenum">
              <a:rPr lang="es-ES" smtClean="0"/>
              <a:t>‹Nº›</a:t>
            </a:fld>
            <a:endParaRPr lang="es-E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Imagen1.jpg"/>
          <p:cNvPicPr>
            <a:picLocks noChangeAspect="1"/>
          </p:cNvPicPr>
          <p:nvPr/>
        </p:nvPicPr>
        <p:blipFill>
          <a:blip r:embed="rId3"/>
          <a:stretch>
            <a:fillRect/>
          </a:stretch>
        </p:blipFill>
        <p:spPr>
          <a:xfrm>
            <a:off x="-214346" y="0"/>
            <a:ext cx="9358345" cy="6857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3 Rectángulo"/>
          <p:cNvSpPr/>
          <p:nvPr/>
        </p:nvSpPr>
        <p:spPr>
          <a:xfrm>
            <a:off x="571472" y="3143247"/>
            <a:ext cx="8072493" cy="1928827"/>
          </a:xfrm>
          <a:prstGeom prst="rect">
            <a:avLst/>
          </a:prstGeom>
          <a:noFill/>
        </p:spPr>
        <p:txBody>
          <a:bodyPr wrap="square" lIns="91440" tIns="45720" rIns="91440" bIns="45720">
            <a:prstTxWarp prst="textWave2">
              <a:avLst>
                <a:gd name="adj1" fmla="val 12500"/>
                <a:gd name="adj2" fmla="val -985"/>
              </a:avLst>
            </a:prstTxWarp>
            <a:spAutoFit/>
          </a:bodyPr>
          <a:lstStyle/>
          <a:p>
            <a:pPr algn="ctr"/>
            <a:r>
              <a:rPr lang="es-ES" sz="5400" b="1" dirty="0" smtClean="0">
                <a:ln w="17780" cmpd="sng">
                  <a:solidFill>
                    <a:srgbClr val="FF0000"/>
                  </a:solidFill>
                  <a:prstDash val="solid"/>
                  <a:miter lim="800000"/>
                </a:ln>
                <a:blipFill>
                  <a:blip r:embed="rId4"/>
                  <a:tile tx="0" ty="0" sx="100000" sy="100000" flip="none" algn="tl"/>
                </a:blipFill>
                <a:effectLst>
                  <a:outerShdw blurRad="50800" algn="tl" rotWithShape="0">
                    <a:srgbClr val="000000"/>
                  </a:outerShdw>
                </a:effectLst>
                <a:latin typeface="Algerian" pitchFamily="82" charset="0"/>
              </a:rPr>
              <a:t>JOVENES EMPRENDEDORES</a:t>
            </a:r>
            <a:endParaRPr lang="es-ES" sz="5400" b="1" cap="none" spc="0" dirty="0">
              <a:ln w="17780" cmpd="sng">
                <a:solidFill>
                  <a:srgbClr val="FF0000"/>
                </a:solidFill>
                <a:prstDash val="solid"/>
                <a:miter lim="800000"/>
              </a:ln>
              <a:blipFill>
                <a:blip r:embed="rId4"/>
                <a:tile tx="0" ty="0" sx="100000" sy="100000" flip="none" algn="tl"/>
              </a:blipFill>
              <a:effectLst>
                <a:outerShdw blurRad="50800" algn="tl" rotWithShape="0">
                  <a:srgbClr val="000000"/>
                </a:outerShdw>
              </a:effectLst>
              <a:latin typeface="Algerian" pitchFamily="82" charset="0"/>
            </a:endParaRPr>
          </a:p>
        </p:txBody>
      </p:sp>
    </p:spTree>
  </p:cSld>
  <p:clrMapOvr>
    <a:masterClrMapping/>
  </p:clrMapOvr>
  <p:transition spd="slow">
    <p:wheel spokes="8"/>
    <p:sndAc>
      <p:stSnd>
        <p:snd r:embed="rId2" name="click.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Imagen16.jpg"/>
          <p:cNvPicPr>
            <a:picLocks noChangeAspect="1"/>
          </p:cNvPicPr>
          <p:nvPr/>
        </p:nvPicPr>
        <p:blipFill>
          <a:blip r:embed="rId2"/>
          <a:stretch>
            <a:fillRect/>
          </a:stretch>
        </p:blipFill>
        <p:spPr>
          <a:xfrm>
            <a:off x="0" y="0"/>
            <a:ext cx="9144000" cy="6858000"/>
          </a:xfrm>
          <a:prstGeom prst="rect">
            <a:avLst/>
          </a:prstGeom>
        </p:spPr>
      </p:pic>
      <p:sp>
        <p:nvSpPr>
          <p:cNvPr id="4" name="3 CuadroTexto"/>
          <p:cNvSpPr txBox="1"/>
          <p:nvPr/>
        </p:nvSpPr>
        <p:spPr>
          <a:xfrm>
            <a:off x="571472" y="571480"/>
            <a:ext cx="7358114" cy="5909310"/>
          </a:xfrm>
          <a:prstGeom prst="rect">
            <a:avLst/>
          </a:prstGeom>
          <a:noFill/>
        </p:spPr>
        <p:txBody>
          <a:bodyPr wrap="square" rtlCol="0">
            <a:spAutoFit/>
          </a:bodyPr>
          <a:lstStyle/>
          <a:p>
            <a:r>
              <a:rPr lang="es-ES" sz="2400" b="1" dirty="0" smtClean="0">
                <a:solidFill>
                  <a:srgbClr val="FF0000"/>
                </a:solidFill>
                <a:latin typeface="Algerian" pitchFamily="82" charset="0"/>
              </a:rPr>
              <a:t>Marco teórico:</a:t>
            </a:r>
          </a:p>
          <a:p>
            <a:endParaRPr lang="es-ES" b="1" dirty="0" smtClean="0">
              <a:solidFill>
                <a:srgbClr val="FF0000"/>
              </a:solidFill>
              <a:latin typeface="Algerian" pitchFamily="82" charset="0"/>
            </a:endParaRPr>
          </a:p>
          <a:p>
            <a:pPr algn="just"/>
            <a:r>
              <a:rPr lang="es-ES" b="1" dirty="0" smtClean="0">
                <a:solidFill>
                  <a:srgbClr val="FF0000"/>
                </a:solidFill>
                <a:latin typeface="Arial" pitchFamily="34" charset="0"/>
                <a:cs typeface="Arial" pitchFamily="34" charset="0"/>
              </a:rPr>
              <a:t> </a:t>
            </a:r>
            <a:r>
              <a:rPr lang="es-ES" sz="2800" b="1" dirty="0" smtClean="0">
                <a:solidFill>
                  <a:srgbClr val="FF0000"/>
                </a:solidFill>
                <a:latin typeface="Arial" pitchFamily="34" charset="0"/>
                <a:cs typeface="Arial" pitchFamily="34" charset="0"/>
              </a:rPr>
              <a:t>El reciclaje consiste  en someter a un proceso físico químico  o mecánico a un material o a un producto ya utilizado a un ciclo de tratamiento total o parcial para obtener un nuevo producto.</a:t>
            </a:r>
          </a:p>
          <a:p>
            <a:pPr algn="just"/>
            <a:r>
              <a:rPr lang="es-ES" sz="2800" b="1" dirty="0" smtClean="0">
                <a:solidFill>
                  <a:srgbClr val="FF0000"/>
                </a:solidFill>
                <a:latin typeface="Arial" pitchFamily="34" charset="0"/>
                <a:cs typeface="Arial" pitchFamily="34" charset="0"/>
              </a:rPr>
              <a:t>Por otro lado los materiales se obtienen a partir de desechos introduciéndolos de nuevo en el ciclo de vida. Y se produce ante la perspectiva del agotamiento de recursos naturales, microeconómico y para eliminar  de forma medio eficiente los desechos.    </a:t>
            </a:r>
            <a:endParaRPr lang="es-ES" sz="2800" b="1" dirty="0">
              <a:solidFill>
                <a:srgbClr val="FF0000"/>
              </a:solidFill>
              <a:latin typeface="Arial" pitchFamily="34" charset="0"/>
              <a:cs typeface="Arial" pitchFamily="34" charset="0"/>
            </a:endParaRPr>
          </a:p>
        </p:txBody>
      </p:sp>
    </p:spTree>
  </p:cSld>
  <p:clrMapOvr>
    <a:masterClrMapping/>
  </p:clrMapOvr>
  <p:transition spd="slow">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Imagen15.jpg"/>
          <p:cNvPicPr>
            <a:picLocks noChangeAspect="1"/>
          </p:cNvPicPr>
          <p:nvPr/>
        </p:nvPicPr>
        <p:blipFill>
          <a:blip r:embed="rId2"/>
          <a:stretch>
            <a:fillRect/>
          </a:stretch>
        </p:blipFill>
        <p:spPr>
          <a:xfrm>
            <a:off x="0" y="0"/>
            <a:ext cx="9144000" cy="6858000"/>
          </a:xfrm>
          <a:prstGeom prst="rect">
            <a:avLst/>
          </a:prstGeom>
        </p:spPr>
      </p:pic>
      <p:sp>
        <p:nvSpPr>
          <p:cNvPr id="2" name="1 CuadroTexto"/>
          <p:cNvSpPr txBox="1"/>
          <p:nvPr/>
        </p:nvSpPr>
        <p:spPr>
          <a:xfrm>
            <a:off x="2500298" y="928670"/>
            <a:ext cx="4286280" cy="523220"/>
          </a:xfrm>
          <a:prstGeom prst="rect">
            <a:avLst/>
          </a:prstGeom>
          <a:noFill/>
        </p:spPr>
        <p:txBody>
          <a:bodyPr wrap="square" rtlCol="0">
            <a:prstTxWarp prst="textStop">
              <a:avLst/>
            </a:prstTxWarp>
            <a:spAutoFit/>
          </a:bodyPr>
          <a:lstStyle/>
          <a:p>
            <a:pPr algn="ctr"/>
            <a:r>
              <a:rPr lang="es-ES" sz="2800" dirty="0" smtClean="0">
                <a:ln>
                  <a:solidFill>
                    <a:srgbClr val="FF0000"/>
                  </a:solidFill>
                </a:ln>
                <a:solidFill>
                  <a:srgbClr val="FFFF00"/>
                </a:solidFill>
                <a:latin typeface="Algerian" pitchFamily="82" charset="0"/>
              </a:rPr>
              <a:t>MISION </a:t>
            </a:r>
            <a:endParaRPr lang="es-ES" sz="2800" dirty="0">
              <a:ln>
                <a:solidFill>
                  <a:srgbClr val="FF0000"/>
                </a:solidFill>
              </a:ln>
              <a:solidFill>
                <a:srgbClr val="FFFF00"/>
              </a:solidFill>
              <a:latin typeface="Algerian" pitchFamily="82" charset="0"/>
            </a:endParaRPr>
          </a:p>
        </p:txBody>
      </p:sp>
      <p:sp>
        <p:nvSpPr>
          <p:cNvPr id="4" name="3 CuadroTexto"/>
          <p:cNvSpPr txBox="1"/>
          <p:nvPr/>
        </p:nvSpPr>
        <p:spPr>
          <a:xfrm>
            <a:off x="1071538" y="2214554"/>
            <a:ext cx="6572296" cy="3970318"/>
          </a:xfrm>
          <a:prstGeom prst="rect">
            <a:avLst/>
          </a:prstGeom>
          <a:noFill/>
        </p:spPr>
        <p:txBody>
          <a:bodyPr wrap="square" rtlCol="0">
            <a:spAutoFit/>
          </a:bodyPr>
          <a:lstStyle/>
          <a:p>
            <a:pPr algn="just"/>
            <a:r>
              <a:rPr lang="es-ES" sz="2800" b="1" dirty="0" smtClean="0">
                <a:solidFill>
                  <a:schemeClr val="bg1"/>
                </a:solidFill>
                <a:latin typeface="Arial" pitchFamily="34" charset="0"/>
                <a:cs typeface="Arial" pitchFamily="34" charset="0"/>
              </a:rPr>
              <a:t>La microempresa tiene como misión información de medianas empresarias con una alta conciencia de la necesidad de reciclar y los beneficios que esta le pueda generar a sus necesidades básicas, desarrollando en ellos competencias laborales, intelectuales, interpersonales, y organizativa. </a:t>
            </a:r>
            <a:endParaRPr lang="es-ES" sz="2800" b="1" dirty="0">
              <a:solidFill>
                <a:schemeClr val="bg1"/>
              </a:solidFill>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Imagen15.jpg"/>
          <p:cNvPicPr>
            <a:picLocks noChangeAspect="1"/>
          </p:cNvPicPr>
          <p:nvPr/>
        </p:nvPicPr>
        <p:blipFill>
          <a:blip r:embed="rId2"/>
          <a:stretch>
            <a:fillRect/>
          </a:stretch>
        </p:blipFill>
        <p:spPr>
          <a:xfrm>
            <a:off x="0" y="0"/>
            <a:ext cx="9144000" cy="6858000"/>
          </a:xfrm>
          <a:prstGeom prst="rect">
            <a:avLst/>
          </a:prstGeom>
        </p:spPr>
      </p:pic>
      <p:sp>
        <p:nvSpPr>
          <p:cNvPr id="2" name="1 CuadroTexto"/>
          <p:cNvSpPr txBox="1"/>
          <p:nvPr/>
        </p:nvSpPr>
        <p:spPr>
          <a:xfrm>
            <a:off x="2000232" y="857232"/>
            <a:ext cx="5000660" cy="461665"/>
          </a:xfrm>
          <a:prstGeom prst="rect">
            <a:avLst/>
          </a:prstGeom>
          <a:noFill/>
        </p:spPr>
        <p:txBody>
          <a:bodyPr wrap="square" rtlCol="0">
            <a:prstTxWarp prst="textChevronInverted">
              <a:avLst/>
            </a:prstTxWarp>
            <a:spAutoFit/>
          </a:bodyPr>
          <a:lstStyle/>
          <a:p>
            <a:pPr algn="ctr"/>
            <a:r>
              <a:rPr lang="es-ES" sz="2400" dirty="0" smtClean="0">
                <a:ln>
                  <a:solidFill>
                    <a:srgbClr val="FF0000"/>
                  </a:solidFill>
                </a:ln>
                <a:solidFill>
                  <a:srgbClr val="FFFF00"/>
                </a:solidFill>
                <a:latin typeface="Algerian" pitchFamily="82" charset="0"/>
              </a:rPr>
              <a:t>Visión </a:t>
            </a:r>
            <a:endParaRPr lang="es-ES" sz="2400" dirty="0">
              <a:ln>
                <a:solidFill>
                  <a:srgbClr val="FF0000"/>
                </a:solidFill>
              </a:ln>
              <a:solidFill>
                <a:srgbClr val="FFFF00"/>
              </a:solidFill>
              <a:latin typeface="Algerian" pitchFamily="82" charset="0"/>
            </a:endParaRPr>
          </a:p>
        </p:txBody>
      </p:sp>
      <p:sp>
        <p:nvSpPr>
          <p:cNvPr id="6" name="5 CuadroTexto"/>
          <p:cNvSpPr txBox="1"/>
          <p:nvPr/>
        </p:nvSpPr>
        <p:spPr>
          <a:xfrm>
            <a:off x="428596" y="2143116"/>
            <a:ext cx="7607334" cy="4093428"/>
          </a:xfrm>
          <a:prstGeom prst="rect">
            <a:avLst/>
          </a:prstGeom>
          <a:noFill/>
        </p:spPr>
        <p:txBody>
          <a:bodyPr wrap="square" rtlCol="0">
            <a:spAutoFit/>
          </a:bodyPr>
          <a:lstStyle/>
          <a:p>
            <a:pPr algn="just"/>
            <a:endParaRPr lang="es-ES" sz="2800" b="1" dirty="0" smtClean="0">
              <a:solidFill>
                <a:srgbClr val="00B0F0"/>
              </a:solidFill>
              <a:latin typeface="Arial" pitchFamily="34" charset="0"/>
              <a:cs typeface="Arial" pitchFamily="34" charset="0"/>
            </a:endParaRPr>
          </a:p>
          <a:p>
            <a:pPr algn="just"/>
            <a:r>
              <a:rPr lang="es-ES" sz="2800" b="1" dirty="0" smtClean="0">
                <a:solidFill>
                  <a:srgbClr val="00B0F0"/>
                </a:solidFill>
                <a:latin typeface="Arial" pitchFamily="34" charset="0"/>
                <a:cs typeface="Arial" pitchFamily="34" charset="0"/>
              </a:rPr>
              <a:t>Open </a:t>
            </a:r>
            <a:r>
              <a:rPr lang="es-ES" sz="2800" b="1" dirty="0" smtClean="0">
                <a:solidFill>
                  <a:srgbClr val="00B0F0"/>
                </a:solidFill>
                <a:latin typeface="Arial" pitchFamily="34" charset="0"/>
                <a:cs typeface="Arial" pitchFamily="34" charset="0"/>
              </a:rPr>
              <a:t>hands</a:t>
            </a:r>
            <a:r>
              <a:rPr lang="es-ES" sz="2800" b="1" dirty="0" smtClean="0">
                <a:solidFill>
                  <a:srgbClr val="00B0F0"/>
                </a:solidFill>
                <a:latin typeface="Arial" pitchFamily="34" charset="0"/>
                <a:cs typeface="Arial" pitchFamily="34" charset="0"/>
              </a:rPr>
              <a:t> busca ser una micro empresa Líder en el campo productivo y laboral manteniendo el deseo de ayudar a las familia. </a:t>
            </a:r>
          </a:p>
          <a:p>
            <a:pPr algn="just"/>
            <a:r>
              <a:rPr lang="es-ES" sz="2800" b="1" dirty="0" smtClean="0">
                <a:solidFill>
                  <a:srgbClr val="00B0F0"/>
                </a:solidFill>
                <a:latin typeface="Arial" pitchFamily="34" charset="0"/>
                <a:cs typeface="Arial" pitchFamily="34" charset="0"/>
              </a:rPr>
              <a:t>De escasos recurso a desarrollar un estilo de  vida diferente en la que ella puedan satisfacer sus necesidades básicas.  </a:t>
            </a:r>
          </a:p>
          <a:p>
            <a:pPr algn="just"/>
            <a:endParaRPr lang="es-ES" b="1" dirty="0" smtClean="0">
              <a:solidFill>
                <a:srgbClr val="00B0F0"/>
              </a:solidFill>
              <a:latin typeface="Arial" pitchFamily="34" charset="0"/>
              <a:cs typeface="Arial" pitchFamily="34" charset="0"/>
            </a:endParaRPr>
          </a:p>
          <a:p>
            <a:pPr algn="just"/>
            <a:endParaRPr lang="es-ES" dirty="0">
              <a:solidFill>
                <a:srgbClr val="FF0000"/>
              </a:solidFill>
              <a:latin typeface="Arial" pitchFamily="34" charset="0"/>
              <a:cs typeface="Arial" pitchFamily="34" charset="0"/>
            </a:endParaRPr>
          </a:p>
        </p:txBody>
      </p:sp>
    </p:spTree>
  </p:cSld>
  <p:clrMapOvr>
    <a:masterClrMapping/>
  </p:clrMapOvr>
  <p:transition spd="slow">
    <p:strip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Nenúfares.jpg"/>
          <p:cNvPicPr>
            <a:picLocks noChangeAspect="1"/>
          </p:cNvPicPr>
          <p:nvPr/>
        </p:nvPicPr>
        <p:blipFill>
          <a:blip r:embed="rId2"/>
          <a:stretch>
            <a:fillRect/>
          </a:stretch>
        </p:blipFill>
        <p:spPr>
          <a:xfrm>
            <a:off x="0" y="0"/>
            <a:ext cx="9358346" cy="6858000"/>
          </a:xfrm>
          <a:prstGeom prst="rect">
            <a:avLst/>
          </a:prstGeom>
        </p:spPr>
      </p:pic>
      <p:sp>
        <p:nvSpPr>
          <p:cNvPr id="2" name="1 CuadroTexto"/>
          <p:cNvSpPr txBox="1"/>
          <p:nvPr/>
        </p:nvSpPr>
        <p:spPr>
          <a:xfrm>
            <a:off x="2643174" y="357166"/>
            <a:ext cx="3786214" cy="1000132"/>
          </a:xfrm>
          <a:prstGeom prst="rect">
            <a:avLst/>
          </a:prstGeom>
          <a:noFill/>
        </p:spPr>
        <p:txBody>
          <a:bodyPr wrap="square" rtlCol="0">
            <a:prstTxWarp prst="textStop">
              <a:avLst>
                <a:gd name="adj" fmla="val 25368"/>
              </a:avLst>
            </a:prstTxWarp>
            <a:spAutoFit/>
          </a:bodyPr>
          <a:lstStyle/>
          <a:p>
            <a:r>
              <a:rPr lang="es-ES" b="1" dirty="0" smtClean="0">
                <a:ln w="17780" cmpd="sng">
                  <a:solidFill>
                    <a:srgbClr val="FF0000"/>
                  </a:solidFill>
                  <a:prstDash val="solid"/>
                  <a:miter lim="800000"/>
                </a:ln>
                <a:solidFill>
                  <a:srgbClr val="FFFF00"/>
                </a:solidFill>
                <a:effectLst>
                  <a:outerShdw blurRad="50800" algn="tl" rotWithShape="0">
                    <a:srgbClr val="000000"/>
                  </a:outerShdw>
                </a:effectLst>
              </a:rPr>
              <a:t>DISEÑO METODOLOGICO</a:t>
            </a:r>
            <a:endParaRPr lang="es-ES" b="1" dirty="0">
              <a:ln w="17780" cmpd="sng">
                <a:solidFill>
                  <a:srgbClr val="FF0000"/>
                </a:solidFill>
                <a:prstDash val="solid"/>
                <a:miter lim="800000"/>
              </a:ln>
              <a:solidFill>
                <a:srgbClr val="FFFF00"/>
              </a:solidFill>
              <a:effectLst>
                <a:outerShdw blurRad="50800" algn="tl" rotWithShape="0">
                  <a:srgbClr val="000000"/>
                </a:outerShdw>
              </a:effectLst>
            </a:endParaRPr>
          </a:p>
        </p:txBody>
      </p:sp>
      <p:sp>
        <p:nvSpPr>
          <p:cNvPr id="3" name="2 CuadroTexto"/>
          <p:cNvSpPr txBox="1"/>
          <p:nvPr/>
        </p:nvSpPr>
        <p:spPr>
          <a:xfrm>
            <a:off x="642910" y="1714489"/>
            <a:ext cx="7143800" cy="2677656"/>
          </a:xfrm>
          <a:prstGeom prst="rect">
            <a:avLst/>
          </a:prstGeom>
          <a:noFill/>
        </p:spPr>
        <p:txBody>
          <a:bodyPr wrap="square" rtlCol="0">
            <a:spAutoFit/>
          </a:bodyPr>
          <a:lstStyle/>
          <a:p>
            <a:pPr algn="just"/>
            <a:r>
              <a:rPr lang="es-ES" sz="2800" b="1" dirty="0" smtClean="0">
                <a:solidFill>
                  <a:srgbClr val="FFFF00"/>
                </a:solidFill>
                <a:latin typeface="Arial" pitchFamily="34" charset="0"/>
                <a:cs typeface="Arial" pitchFamily="34" charset="0"/>
              </a:rPr>
              <a:t>El reciclaje esta basado en técnicas de recolección de basuras por desechos inorgánicos de una forma sencilla y practica, la cual, es mas practica que teórico </a:t>
            </a:r>
          </a:p>
          <a:p>
            <a:pPr algn="just"/>
            <a:endParaRPr lang="es-ES" sz="2800" b="1" dirty="0">
              <a:solidFill>
                <a:srgbClr val="FFFF00"/>
              </a:solidFill>
              <a:latin typeface="Arial" pitchFamily="34" charset="0"/>
              <a:cs typeface="Arial" pitchFamily="34" charset="0"/>
            </a:endParaRPr>
          </a:p>
        </p:txBody>
      </p:sp>
    </p:spTree>
  </p:cSld>
  <p:clrMapOvr>
    <a:masterClrMapping/>
  </p:clrMapOvr>
  <p:transition spd="slow">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olinas azules.jpg"/>
          <p:cNvPicPr>
            <a:picLocks noChangeAspect="1"/>
          </p:cNvPicPr>
          <p:nvPr/>
        </p:nvPicPr>
        <p:blipFill>
          <a:blip r:embed="rId2"/>
          <a:stretch>
            <a:fillRect/>
          </a:stretch>
        </p:blipFill>
        <p:spPr>
          <a:xfrm>
            <a:off x="0" y="-24870"/>
            <a:ext cx="9144000" cy="6882870"/>
          </a:xfrm>
          <a:prstGeom prst="rect">
            <a:avLst/>
          </a:prstGeom>
        </p:spPr>
      </p:pic>
      <p:sp>
        <p:nvSpPr>
          <p:cNvPr id="2" name="1 CuadroTexto"/>
          <p:cNvSpPr txBox="1"/>
          <p:nvPr/>
        </p:nvSpPr>
        <p:spPr>
          <a:xfrm>
            <a:off x="1071538" y="1071546"/>
            <a:ext cx="6286544" cy="5262979"/>
          </a:xfrm>
          <a:prstGeom prst="rect">
            <a:avLst/>
          </a:prstGeom>
          <a:noFill/>
        </p:spPr>
        <p:txBody>
          <a:bodyPr wrap="square" rtlCol="0">
            <a:spAutoFit/>
          </a:bodyPr>
          <a:lstStyle/>
          <a:p>
            <a:pPr algn="just">
              <a:buFont typeface="Wingdings" pitchFamily="2" charset="2"/>
              <a:buChar char="Ø"/>
            </a:pPr>
            <a:r>
              <a:rPr lang="es-ES" sz="2400" b="1" dirty="0" smtClean="0">
                <a:solidFill>
                  <a:schemeClr val="bg1"/>
                </a:solidFill>
                <a:latin typeface="Algerian" pitchFamily="82" charset="0"/>
                <a:cs typeface="Arial" pitchFamily="34" charset="0"/>
              </a:rPr>
              <a:t>TIPO DE INVESTIGACIÒN</a:t>
            </a:r>
            <a:r>
              <a:rPr lang="es-ES" sz="2400" b="1" dirty="0" smtClean="0">
                <a:solidFill>
                  <a:schemeClr val="bg1"/>
                </a:solidFill>
                <a:latin typeface="Arial" pitchFamily="34" charset="0"/>
                <a:cs typeface="Arial" pitchFamily="34" charset="0"/>
              </a:rPr>
              <a:t>:</a:t>
            </a:r>
          </a:p>
          <a:p>
            <a:pPr algn="just"/>
            <a:r>
              <a:rPr lang="es-ES" sz="2400" b="1" dirty="0" smtClean="0">
                <a:solidFill>
                  <a:schemeClr val="bg1"/>
                </a:solidFill>
                <a:latin typeface="Arial" pitchFamily="34" charset="0"/>
                <a:cs typeface="Arial" pitchFamily="34" charset="0"/>
              </a:rPr>
              <a:t>Esta investigación es de tipo descriptivo , debido a que atreves del proyecto se logro indagar acerca de las características que se relacionan con el problema de la comunidad  la forma como este esta afectando a ella misma.</a:t>
            </a:r>
          </a:p>
          <a:p>
            <a:pPr algn="just">
              <a:buFont typeface="Wingdings" pitchFamily="2" charset="2"/>
              <a:buChar char="Ø"/>
            </a:pPr>
            <a:endParaRPr lang="es-ES" sz="2400" b="1" dirty="0" smtClean="0">
              <a:solidFill>
                <a:schemeClr val="bg1"/>
              </a:solidFill>
              <a:latin typeface="Algerian" pitchFamily="82" charset="0"/>
              <a:cs typeface="Arial" pitchFamily="34" charset="0"/>
            </a:endParaRPr>
          </a:p>
          <a:p>
            <a:pPr algn="just">
              <a:buFont typeface="Wingdings" pitchFamily="2" charset="2"/>
              <a:buChar char="Ø"/>
            </a:pPr>
            <a:r>
              <a:rPr lang="es-ES" sz="2400" b="1" dirty="0" smtClean="0">
                <a:solidFill>
                  <a:schemeClr val="bg1"/>
                </a:solidFill>
                <a:latin typeface="Algerian" pitchFamily="82" charset="0"/>
                <a:cs typeface="Arial" pitchFamily="34" charset="0"/>
              </a:rPr>
              <a:t>POBLACIÒN Y MUESTRA :</a:t>
            </a:r>
          </a:p>
          <a:p>
            <a:pPr algn="just"/>
            <a:r>
              <a:rPr lang="es-ES" sz="2400" b="1" dirty="0" smtClean="0">
                <a:solidFill>
                  <a:schemeClr val="bg1"/>
                </a:solidFill>
                <a:latin typeface="Arial" pitchFamily="34" charset="0"/>
                <a:cs typeface="Arial" pitchFamily="34" charset="0"/>
              </a:rPr>
              <a:t>La muestra poblacional esta conformada por quince jóvenes, veinte madres cabeza de hogar, veinte núcleos familiares compuestos por padres, madres, hijos, lo cual equivale a un total de 55 personas.</a:t>
            </a:r>
          </a:p>
        </p:txBody>
      </p:sp>
    </p:spTree>
  </p:cSld>
  <p:clrMapOvr>
    <a:masterClrMapping/>
  </p:clrMapOvr>
  <p:transition spd="slow">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Imagen16.jpg"/>
          <p:cNvPicPr>
            <a:picLocks noChangeAspect="1"/>
          </p:cNvPicPr>
          <p:nvPr/>
        </p:nvPicPr>
        <p:blipFill>
          <a:blip r:embed="rId2"/>
          <a:stretch>
            <a:fillRect/>
          </a:stretch>
        </p:blipFill>
        <p:spPr>
          <a:xfrm>
            <a:off x="0" y="0"/>
            <a:ext cx="9144000" cy="6857999"/>
          </a:xfrm>
          <a:prstGeom prst="rect">
            <a:avLst/>
          </a:prstGeom>
        </p:spPr>
      </p:pic>
      <p:sp>
        <p:nvSpPr>
          <p:cNvPr id="3" name="2 Rectángulo"/>
          <p:cNvSpPr/>
          <p:nvPr/>
        </p:nvSpPr>
        <p:spPr>
          <a:xfrm>
            <a:off x="857224" y="928671"/>
            <a:ext cx="7500990" cy="4832092"/>
          </a:xfrm>
          <a:prstGeom prst="rect">
            <a:avLst/>
          </a:prstGeom>
        </p:spPr>
        <p:txBody>
          <a:bodyPr wrap="square">
            <a:spAutoFit/>
          </a:bodyPr>
          <a:lstStyle/>
          <a:p>
            <a:pPr algn="just">
              <a:buFont typeface="Wingdings" pitchFamily="2" charset="2"/>
              <a:buChar char="Ø"/>
            </a:pPr>
            <a:r>
              <a:rPr lang="es-ES" sz="2800" b="1" dirty="0" smtClean="0">
                <a:solidFill>
                  <a:schemeClr val="bg1"/>
                </a:solidFill>
                <a:latin typeface="Algerian" pitchFamily="82" charset="0"/>
                <a:cs typeface="Arial" pitchFamily="34" charset="0"/>
              </a:rPr>
              <a:t>TECNICAS E INSTRUMENTOS:</a:t>
            </a:r>
          </a:p>
          <a:p>
            <a:pPr algn="just"/>
            <a:endParaRPr lang="es-ES" sz="2800" b="1" dirty="0" smtClean="0">
              <a:solidFill>
                <a:schemeClr val="bg1"/>
              </a:solidFill>
              <a:latin typeface="Arial" pitchFamily="34" charset="0"/>
              <a:cs typeface="Arial" pitchFamily="34" charset="0"/>
            </a:endParaRPr>
          </a:p>
          <a:p>
            <a:pPr algn="just"/>
            <a:r>
              <a:rPr lang="es-ES" sz="2800" b="1" dirty="0" smtClean="0">
                <a:solidFill>
                  <a:schemeClr val="bg1"/>
                </a:solidFill>
                <a:latin typeface="Arial" pitchFamily="34" charset="0"/>
                <a:cs typeface="Arial" pitchFamily="34" charset="0"/>
              </a:rPr>
              <a:t>La recolección de los datos de esta investigación se realizaron atreves de encuestas, las cuales fueron aplicadas a las 55 personas.</a:t>
            </a:r>
          </a:p>
          <a:p>
            <a:pPr algn="just"/>
            <a:r>
              <a:rPr lang="es-ES" sz="2800" b="1" dirty="0" smtClean="0">
                <a:solidFill>
                  <a:schemeClr val="bg1"/>
                </a:solidFill>
                <a:latin typeface="Arial" pitchFamily="34" charset="0"/>
                <a:cs typeface="Arial" pitchFamily="34" charset="0"/>
              </a:rPr>
              <a:t>Las encuestas aplicadas se realizaron con el objetivo de indagar las condiciones socio económicas, formas de utilización y selección de las basuras  a la hora de ser eliminadas </a:t>
            </a:r>
            <a:endParaRPr lang="es-ES" sz="2800" b="1" dirty="0">
              <a:solidFill>
                <a:schemeClr val="bg1"/>
              </a:solidFill>
              <a:latin typeface="Arial" pitchFamily="34" charset="0"/>
              <a:cs typeface="Arial" pitchFamily="34" charset="0"/>
            </a:endParaRPr>
          </a:p>
        </p:txBody>
      </p:sp>
    </p:spTree>
  </p:cSld>
  <p:clrMapOvr>
    <a:masterClrMapping/>
  </p:clrMapOvr>
  <p:transition spd="slow">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94453" y="500041"/>
            <a:ext cx="5763629" cy="714381"/>
          </a:xfrm>
          <a:prstGeom prst="rect">
            <a:avLst/>
          </a:prstGeom>
          <a:noFill/>
        </p:spPr>
        <p:txBody>
          <a:bodyPr wrap="none" lIns="91440" tIns="45720" rIns="91440" bIns="45720">
            <a:prstTxWarp prst="textStop">
              <a:avLst>
                <a:gd name="adj" fmla="val 28879"/>
              </a:avLst>
            </a:prstTxWarp>
            <a:spAutoFit/>
          </a:bodyPr>
          <a:lstStyle/>
          <a:p>
            <a:pPr algn="ctr"/>
            <a:r>
              <a:rPr lang="es-ES" sz="5400" b="1" cap="none" spc="0" dirty="0" smtClean="0">
                <a:ln w="17780" cmpd="sng">
                  <a:solidFill>
                    <a:srgbClr val="FF0000"/>
                  </a:solidFill>
                  <a:prstDash val="solid"/>
                  <a:miter lim="800000"/>
                </a:ln>
                <a:solidFill>
                  <a:srgbClr val="FFFF00"/>
                </a:solidFill>
                <a:effectLst>
                  <a:outerShdw blurRad="50800" algn="tl" rotWithShape="0">
                    <a:srgbClr val="000000"/>
                  </a:outerShdw>
                </a:effectLst>
                <a:latin typeface="Algerian" pitchFamily="82" charset="0"/>
              </a:rPr>
              <a:t>ANALISIS</a:t>
            </a:r>
            <a:endParaRPr lang="es-ES" sz="5400" b="1" cap="none" spc="0" dirty="0">
              <a:ln w="17780" cmpd="sng">
                <a:solidFill>
                  <a:srgbClr val="FF0000"/>
                </a:solidFill>
                <a:prstDash val="solid"/>
                <a:miter lim="800000"/>
              </a:ln>
              <a:solidFill>
                <a:srgbClr val="FFFF00"/>
              </a:solidFill>
              <a:effectLst>
                <a:outerShdw blurRad="50800" algn="tl" rotWithShape="0">
                  <a:srgbClr val="000000"/>
                </a:outerShdw>
              </a:effectLst>
              <a:latin typeface="Algerian" pitchFamily="82" charset="0"/>
            </a:endParaRPr>
          </a:p>
        </p:txBody>
      </p:sp>
      <p:sp>
        <p:nvSpPr>
          <p:cNvPr id="3" name="2 CuadroTexto"/>
          <p:cNvSpPr txBox="1"/>
          <p:nvPr/>
        </p:nvSpPr>
        <p:spPr>
          <a:xfrm>
            <a:off x="1928794" y="2071678"/>
            <a:ext cx="5786478" cy="369332"/>
          </a:xfrm>
          <a:prstGeom prst="rect">
            <a:avLst/>
          </a:prstGeom>
          <a:noFill/>
        </p:spPr>
        <p:txBody>
          <a:bodyPr wrap="square" rtlCol="0">
            <a:spAutoFit/>
          </a:bodyPr>
          <a:lstStyle/>
          <a:p>
            <a:endParaRPr lang="es-ES" dirty="0"/>
          </a:p>
        </p:txBody>
      </p:sp>
      <p:graphicFrame>
        <p:nvGraphicFramePr>
          <p:cNvPr id="5" name="4 Tabla"/>
          <p:cNvGraphicFramePr>
            <a:graphicFrameLocks noGrp="1"/>
          </p:cNvGraphicFramePr>
          <p:nvPr/>
        </p:nvGraphicFramePr>
        <p:xfrm>
          <a:off x="1357289" y="1643050"/>
          <a:ext cx="6572297" cy="3571899"/>
        </p:xfrm>
        <a:graphic>
          <a:graphicData uri="http://schemas.openxmlformats.org/drawingml/2006/table">
            <a:tbl>
              <a:tblPr firstRow="1" bandRow="1">
                <a:tableStyleId>{69012ECD-51FC-41F1-AA8D-1B2483CD663E}</a:tableStyleId>
              </a:tblPr>
              <a:tblGrid>
                <a:gridCol w="1643075"/>
                <a:gridCol w="1785950"/>
                <a:gridCol w="1714512"/>
                <a:gridCol w="1428760"/>
              </a:tblGrid>
              <a:tr h="961665">
                <a:tc>
                  <a:txBody>
                    <a:bodyPr/>
                    <a:lstStyle/>
                    <a:p>
                      <a:pPr algn="ctr"/>
                      <a:r>
                        <a:rPr lang="es-ES" dirty="0" smtClean="0"/>
                        <a:t>PREGUNTAS</a:t>
                      </a:r>
                      <a:endParaRPr lang="es-ES" dirty="0"/>
                    </a:p>
                  </a:txBody>
                  <a:tcPr/>
                </a:tc>
                <a:tc>
                  <a:txBody>
                    <a:bodyPr/>
                    <a:lstStyle/>
                    <a:p>
                      <a:pPr algn="ctr"/>
                      <a:r>
                        <a:rPr lang="es-ES" dirty="0" smtClean="0"/>
                        <a:t>INDICADORES</a:t>
                      </a:r>
                      <a:endParaRPr lang="es-ES" dirty="0"/>
                    </a:p>
                  </a:txBody>
                  <a:tcPr/>
                </a:tc>
                <a:tc>
                  <a:txBody>
                    <a:bodyPr/>
                    <a:lstStyle/>
                    <a:p>
                      <a:pPr algn="ctr"/>
                      <a:r>
                        <a:rPr lang="es-ES" dirty="0" smtClean="0"/>
                        <a:t>FRECUENCIAS</a:t>
                      </a:r>
                      <a:endParaRPr lang="es-ES" dirty="0"/>
                    </a:p>
                  </a:txBody>
                  <a:tcPr/>
                </a:tc>
                <a:tc>
                  <a:txBody>
                    <a:bodyPr/>
                    <a:lstStyle/>
                    <a:p>
                      <a:pPr algn="ctr"/>
                      <a:r>
                        <a:rPr lang="es-ES" dirty="0" smtClean="0"/>
                        <a:t> %</a:t>
                      </a:r>
                      <a:endParaRPr lang="es-ES" dirty="0"/>
                    </a:p>
                  </a:txBody>
                  <a:tcPr/>
                </a:tc>
              </a:tr>
              <a:tr h="961665">
                <a:tc>
                  <a:txBody>
                    <a:bodyPr/>
                    <a:lstStyle/>
                    <a:p>
                      <a:r>
                        <a:rPr lang="es-ES" b="1" dirty="0" smtClean="0"/>
                        <a:t>Que</a:t>
                      </a:r>
                      <a:r>
                        <a:rPr lang="es-ES" b="1" baseline="0" dirty="0" smtClean="0"/>
                        <a:t> sabes del reciclaje</a:t>
                      </a:r>
                      <a:r>
                        <a:rPr lang="es-ES" baseline="0" dirty="0" smtClean="0"/>
                        <a:t>.</a:t>
                      </a:r>
                      <a:endParaRPr lang="es-ES" dirty="0"/>
                    </a:p>
                  </a:txBody>
                  <a:tcPr/>
                </a:tc>
                <a:tc>
                  <a:txBody>
                    <a:bodyPr/>
                    <a:lstStyle/>
                    <a:p>
                      <a:r>
                        <a:rPr lang="es-ES" dirty="0" smtClean="0"/>
                        <a:t>Si</a:t>
                      </a:r>
                      <a:endParaRPr lang="es-ES" dirty="0"/>
                    </a:p>
                  </a:txBody>
                  <a:tcPr/>
                </a:tc>
                <a:tc>
                  <a:txBody>
                    <a:bodyPr/>
                    <a:lstStyle/>
                    <a:p>
                      <a:r>
                        <a:rPr lang="es-ES" dirty="0" smtClean="0"/>
                        <a:t>8</a:t>
                      </a:r>
                      <a:endParaRPr lang="es-ES" dirty="0"/>
                    </a:p>
                  </a:txBody>
                  <a:tcPr/>
                </a:tc>
                <a:tc>
                  <a:txBody>
                    <a:bodyPr/>
                    <a:lstStyle/>
                    <a:p>
                      <a:r>
                        <a:rPr lang="es-ES" dirty="0" smtClean="0"/>
                        <a:t>26.6</a:t>
                      </a:r>
                      <a:endParaRPr lang="es-ES" dirty="0"/>
                    </a:p>
                  </a:txBody>
                  <a:tcPr/>
                </a:tc>
              </a:tr>
              <a:tr h="549523">
                <a:tc>
                  <a:txBody>
                    <a:bodyPr/>
                    <a:lstStyle/>
                    <a:p>
                      <a:endParaRPr lang="es-ES" dirty="0"/>
                    </a:p>
                  </a:txBody>
                  <a:tcPr/>
                </a:tc>
                <a:tc>
                  <a:txBody>
                    <a:bodyPr/>
                    <a:lstStyle/>
                    <a:p>
                      <a:r>
                        <a:rPr lang="es-ES" dirty="0" smtClean="0"/>
                        <a:t>No</a:t>
                      </a:r>
                      <a:endParaRPr lang="es-ES" dirty="0"/>
                    </a:p>
                  </a:txBody>
                  <a:tcPr/>
                </a:tc>
                <a:tc>
                  <a:txBody>
                    <a:bodyPr/>
                    <a:lstStyle/>
                    <a:p>
                      <a:r>
                        <a:rPr lang="es-ES" dirty="0" smtClean="0"/>
                        <a:t>5</a:t>
                      </a:r>
                      <a:endParaRPr lang="es-ES" dirty="0"/>
                    </a:p>
                  </a:txBody>
                  <a:tcPr/>
                </a:tc>
                <a:tc>
                  <a:txBody>
                    <a:bodyPr/>
                    <a:lstStyle/>
                    <a:p>
                      <a:r>
                        <a:rPr lang="es-ES" dirty="0" smtClean="0"/>
                        <a:t>16.6</a:t>
                      </a:r>
                      <a:endParaRPr lang="es-ES" dirty="0"/>
                    </a:p>
                  </a:txBody>
                  <a:tcPr/>
                </a:tc>
              </a:tr>
              <a:tr h="549523">
                <a:tc>
                  <a:txBody>
                    <a:bodyPr/>
                    <a:lstStyle/>
                    <a:p>
                      <a:endParaRPr lang="es-ES" dirty="0"/>
                    </a:p>
                  </a:txBody>
                  <a:tcPr/>
                </a:tc>
                <a:tc>
                  <a:txBody>
                    <a:bodyPr/>
                    <a:lstStyle/>
                    <a:p>
                      <a:r>
                        <a:rPr lang="es-ES" dirty="0" smtClean="0"/>
                        <a:t>Muy poco</a:t>
                      </a:r>
                      <a:endParaRPr lang="es-ES" dirty="0"/>
                    </a:p>
                  </a:txBody>
                  <a:tcPr/>
                </a:tc>
                <a:tc>
                  <a:txBody>
                    <a:bodyPr/>
                    <a:lstStyle/>
                    <a:p>
                      <a:r>
                        <a:rPr lang="es-ES" dirty="0" smtClean="0"/>
                        <a:t>12</a:t>
                      </a:r>
                      <a:endParaRPr lang="es-ES" dirty="0"/>
                    </a:p>
                  </a:txBody>
                  <a:tcPr/>
                </a:tc>
                <a:tc>
                  <a:txBody>
                    <a:bodyPr/>
                    <a:lstStyle/>
                    <a:p>
                      <a:r>
                        <a:rPr lang="es-ES" dirty="0" smtClean="0"/>
                        <a:t>40.6</a:t>
                      </a:r>
                      <a:endParaRPr lang="es-ES" dirty="0"/>
                    </a:p>
                  </a:txBody>
                  <a:tcPr/>
                </a:tc>
              </a:tr>
              <a:tr h="549523">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r>
            </a:tbl>
          </a:graphicData>
        </a:graphic>
      </p:graphicFrame>
    </p:spTree>
  </p:cSld>
  <p:clrMapOvr>
    <a:masterClrMapping/>
  </p:clrMapOvr>
  <p:transition spd="slow">
    <p:strip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928662" y="428605"/>
          <a:ext cx="6524628" cy="2138784"/>
        </p:xfrm>
        <a:graphic>
          <a:graphicData uri="http://schemas.openxmlformats.org/drawingml/2006/table">
            <a:tbl>
              <a:tblPr firstRow="1" bandRow="1">
                <a:tableStyleId>{5C22544A-7EE6-4342-B048-85BDC9FD1C3A}</a:tableStyleId>
              </a:tblPr>
              <a:tblGrid>
                <a:gridCol w="2191860"/>
                <a:gridCol w="1594354"/>
                <a:gridCol w="1571636"/>
                <a:gridCol w="1166778"/>
              </a:tblGrid>
              <a:tr h="408128">
                <a:tc>
                  <a:txBody>
                    <a:bodyPr/>
                    <a:lstStyle/>
                    <a:p>
                      <a:r>
                        <a:rPr lang="es-ES" dirty="0" smtClean="0"/>
                        <a:t>PREGUNTA</a:t>
                      </a:r>
                      <a:endParaRPr lang="es-ES" dirty="0"/>
                    </a:p>
                  </a:txBody>
                  <a:tcPr/>
                </a:tc>
                <a:tc>
                  <a:txBody>
                    <a:bodyPr/>
                    <a:lstStyle/>
                    <a:p>
                      <a:r>
                        <a:rPr lang="es-ES" dirty="0" smtClean="0"/>
                        <a:t>INDICADOR</a:t>
                      </a:r>
                      <a:endParaRPr lang="es-ES" dirty="0"/>
                    </a:p>
                  </a:txBody>
                  <a:tcPr/>
                </a:tc>
                <a:tc>
                  <a:txBody>
                    <a:bodyPr/>
                    <a:lstStyle/>
                    <a:p>
                      <a:r>
                        <a:rPr lang="es-ES" dirty="0" smtClean="0"/>
                        <a:t>FRECUENCIA</a:t>
                      </a:r>
                      <a:endParaRPr lang="es-ES" dirty="0"/>
                    </a:p>
                  </a:txBody>
                  <a:tcPr/>
                </a:tc>
                <a:tc>
                  <a:txBody>
                    <a:bodyPr/>
                    <a:lstStyle/>
                    <a:p>
                      <a:pPr algn="ctr"/>
                      <a:r>
                        <a:rPr lang="es-ES" dirty="0" smtClean="0"/>
                        <a:t>%</a:t>
                      </a:r>
                      <a:endParaRPr lang="es-ES" dirty="0"/>
                    </a:p>
                  </a:txBody>
                  <a:tcPr/>
                </a:tc>
              </a:tr>
              <a:tr h="704441">
                <a:tc>
                  <a:txBody>
                    <a:bodyPr/>
                    <a:lstStyle/>
                    <a:p>
                      <a:r>
                        <a:rPr lang="es-ES" dirty="0" smtClean="0"/>
                        <a:t>¿Sabe usted que es el medio ambiente?</a:t>
                      </a:r>
                      <a:endParaRPr lang="es-ES" dirty="0"/>
                    </a:p>
                  </a:txBody>
                  <a:tcPr/>
                </a:tc>
                <a:tc>
                  <a:txBody>
                    <a:bodyPr/>
                    <a:lstStyle/>
                    <a:p>
                      <a:r>
                        <a:rPr lang="es-ES" dirty="0" smtClean="0"/>
                        <a:t>Poco</a:t>
                      </a:r>
                      <a:endParaRPr lang="es-ES" dirty="0"/>
                    </a:p>
                  </a:txBody>
                  <a:tcPr/>
                </a:tc>
                <a:tc>
                  <a:txBody>
                    <a:bodyPr/>
                    <a:lstStyle/>
                    <a:p>
                      <a:r>
                        <a:rPr lang="es-ES" dirty="0" smtClean="0"/>
                        <a:t>15</a:t>
                      </a:r>
                      <a:endParaRPr lang="es-ES" dirty="0"/>
                    </a:p>
                  </a:txBody>
                  <a:tcPr/>
                </a:tc>
                <a:tc>
                  <a:txBody>
                    <a:bodyPr/>
                    <a:lstStyle/>
                    <a:p>
                      <a:r>
                        <a:rPr lang="es-ES" dirty="0" smtClean="0"/>
                        <a:t>50.0</a:t>
                      </a:r>
                      <a:endParaRPr lang="es-ES" dirty="0"/>
                    </a:p>
                  </a:txBody>
                  <a:tcPr/>
                </a:tc>
              </a:tr>
              <a:tr h="408128">
                <a:tc>
                  <a:txBody>
                    <a:bodyPr/>
                    <a:lstStyle/>
                    <a:p>
                      <a:endParaRPr lang="es-ES" dirty="0"/>
                    </a:p>
                  </a:txBody>
                  <a:tcPr/>
                </a:tc>
                <a:tc>
                  <a:txBody>
                    <a:bodyPr/>
                    <a:lstStyle/>
                    <a:p>
                      <a:r>
                        <a:rPr lang="es-ES" dirty="0" smtClean="0"/>
                        <a:t>Nada</a:t>
                      </a:r>
                      <a:endParaRPr lang="es-ES" dirty="0"/>
                    </a:p>
                  </a:txBody>
                  <a:tcPr/>
                </a:tc>
                <a:tc>
                  <a:txBody>
                    <a:bodyPr/>
                    <a:lstStyle/>
                    <a:p>
                      <a:r>
                        <a:rPr lang="es-ES" dirty="0" smtClean="0"/>
                        <a:t>10</a:t>
                      </a:r>
                      <a:endParaRPr lang="es-ES" dirty="0"/>
                    </a:p>
                  </a:txBody>
                  <a:tcPr/>
                </a:tc>
                <a:tc>
                  <a:txBody>
                    <a:bodyPr/>
                    <a:lstStyle/>
                    <a:p>
                      <a:r>
                        <a:rPr lang="es-ES" dirty="0" smtClean="0"/>
                        <a:t>33.3</a:t>
                      </a:r>
                      <a:endParaRPr lang="es-ES" dirty="0"/>
                    </a:p>
                  </a:txBody>
                  <a:tcPr/>
                </a:tc>
              </a:tr>
              <a:tr h="408128">
                <a:tc>
                  <a:txBody>
                    <a:bodyPr/>
                    <a:lstStyle/>
                    <a:p>
                      <a:endParaRPr lang="es-ES" dirty="0"/>
                    </a:p>
                  </a:txBody>
                  <a:tcPr/>
                </a:tc>
                <a:tc>
                  <a:txBody>
                    <a:bodyPr/>
                    <a:lstStyle/>
                    <a:p>
                      <a:r>
                        <a:rPr lang="es-ES" dirty="0" smtClean="0"/>
                        <a:t>Muchos</a:t>
                      </a:r>
                      <a:endParaRPr lang="es-ES" dirty="0"/>
                    </a:p>
                  </a:txBody>
                  <a:tcPr/>
                </a:tc>
                <a:tc>
                  <a:txBody>
                    <a:bodyPr/>
                    <a:lstStyle/>
                    <a:p>
                      <a:r>
                        <a:rPr lang="es-ES" dirty="0" smtClean="0"/>
                        <a:t>5</a:t>
                      </a:r>
                      <a:endParaRPr lang="es-ES" dirty="0"/>
                    </a:p>
                  </a:txBody>
                  <a:tcPr/>
                </a:tc>
                <a:tc>
                  <a:txBody>
                    <a:bodyPr/>
                    <a:lstStyle/>
                    <a:p>
                      <a:r>
                        <a:rPr lang="es-ES" dirty="0" smtClean="0"/>
                        <a:t>16.6</a:t>
                      </a:r>
                      <a:endParaRPr lang="es-ES" dirty="0"/>
                    </a:p>
                  </a:txBody>
                  <a:tcPr/>
                </a:tc>
              </a:tr>
            </a:tbl>
          </a:graphicData>
        </a:graphic>
      </p:graphicFrame>
      <p:graphicFrame>
        <p:nvGraphicFramePr>
          <p:cNvPr id="5" name="4 Tabla"/>
          <p:cNvGraphicFramePr>
            <a:graphicFrameLocks noGrp="1"/>
          </p:cNvGraphicFramePr>
          <p:nvPr/>
        </p:nvGraphicFramePr>
        <p:xfrm>
          <a:off x="928662" y="3143247"/>
          <a:ext cx="6500858" cy="3033285"/>
        </p:xfrm>
        <a:graphic>
          <a:graphicData uri="http://schemas.openxmlformats.org/drawingml/2006/table">
            <a:tbl>
              <a:tblPr firstRow="1" bandRow="1">
                <a:tableStyleId>{5C22544A-7EE6-4342-B048-85BDC9FD1C3A}</a:tableStyleId>
              </a:tblPr>
              <a:tblGrid>
                <a:gridCol w="1625214"/>
                <a:gridCol w="1510494"/>
                <a:gridCol w="1739936"/>
                <a:gridCol w="1625214"/>
              </a:tblGrid>
              <a:tr h="506972">
                <a:tc>
                  <a:txBody>
                    <a:bodyPr/>
                    <a:lstStyle/>
                    <a:p>
                      <a:r>
                        <a:rPr lang="es-ES" dirty="0" smtClean="0"/>
                        <a:t>PREGUNTA</a:t>
                      </a:r>
                      <a:endParaRPr lang="es-ES" dirty="0"/>
                    </a:p>
                  </a:txBody>
                  <a:tcPr/>
                </a:tc>
                <a:tc>
                  <a:txBody>
                    <a:bodyPr/>
                    <a:lstStyle/>
                    <a:p>
                      <a:r>
                        <a:rPr lang="es-ES" dirty="0" smtClean="0"/>
                        <a:t>INDICADOR </a:t>
                      </a:r>
                      <a:endParaRPr lang="es-ES" dirty="0"/>
                    </a:p>
                  </a:txBody>
                  <a:tcPr/>
                </a:tc>
                <a:tc>
                  <a:txBody>
                    <a:bodyPr/>
                    <a:lstStyle/>
                    <a:p>
                      <a:r>
                        <a:rPr lang="es-ES" dirty="0" smtClean="0"/>
                        <a:t>FRECUENCIA</a:t>
                      </a:r>
                      <a:endParaRPr lang="es-ES" dirty="0"/>
                    </a:p>
                  </a:txBody>
                  <a:tcPr/>
                </a:tc>
                <a:tc>
                  <a:txBody>
                    <a:bodyPr/>
                    <a:lstStyle/>
                    <a:p>
                      <a:pPr algn="ctr"/>
                      <a:r>
                        <a:rPr lang="es-ES" dirty="0" smtClean="0"/>
                        <a:t>%</a:t>
                      </a:r>
                      <a:endParaRPr lang="es-ES" dirty="0"/>
                    </a:p>
                  </a:txBody>
                  <a:tcPr/>
                </a:tc>
              </a:tr>
              <a:tr h="941519">
                <a:tc>
                  <a:txBody>
                    <a:bodyPr/>
                    <a:lstStyle/>
                    <a:p>
                      <a:r>
                        <a:rPr lang="es-ES" dirty="0" smtClean="0"/>
                        <a:t>Es importante el proceso</a:t>
                      </a:r>
                      <a:r>
                        <a:rPr lang="es-ES" baseline="0" dirty="0" smtClean="0"/>
                        <a:t> de reciclaje</a:t>
                      </a:r>
                      <a:endParaRPr lang="es-ES" dirty="0"/>
                    </a:p>
                  </a:txBody>
                  <a:tcPr/>
                </a:tc>
                <a:tc>
                  <a:txBody>
                    <a:bodyPr/>
                    <a:lstStyle/>
                    <a:p>
                      <a:r>
                        <a:rPr lang="es-ES" dirty="0" smtClean="0"/>
                        <a:t>Algunas</a:t>
                      </a:r>
                      <a:r>
                        <a:rPr lang="es-ES" baseline="0" dirty="0" smtClean="0"/>
                        <a:t> veces</a:t>
                      </a:r>
                      <a:endParaRPr lang="es-ES" dirty="0"/>
                    </a:p>
                  </a:txBody>
                  <a:tcPr/>
                </a:tc>
                <a:tc>
                  <a:txBody>
                    <a:bodyPr/>
                    <a:lstStyle/>
                    <a:p>
                      <a:r>
                        <a:rPr lang="es-ES" dirty="0" smtClean="0"/>
                        <a:t>25</a:t>
                      </a:r>
                      <a:endParaRPr lang="es-ES" dirty="0"/>
                    </a:p>
                  </a:txBody>
                  <a:tcPr/>
                </a:tc>
                <a:tc>
                  <a:txBody>
                    <a:bodyPr/>
                    <a:lstStyle/>
                    <a:p>
                      <a:r>
                        <a:rPr lang="es-ES" dirty="0" smtClean="0"/>
                        <a:t>83.3</a:t>
                      </a:r>
                      <a:endParaRPr lang="es-ES" dirty="0"/>
                    </a:p>
                  </a:txBody>
                  <a:tcPr/>
                </a:tc>
              </a:tr>
              <a:tr h="396074">
                <a:tc>
                  <a:txBody>
                    <a:bodyPr/>
                    <a:lstStyle/>
                    <a:p>
                      <a:endParaRPr lang="es-ES" dirty="0"/>
                    </a:p>
                  </a:txBody>
                  <a:tcPr/>
                </a:tc>
                <a:tc>
                  <a:txBody>
                    <a:bodyPr/>
                    <a:lstStyle/>
                    <a:p>
                      <a:r>
                        <a:rPr lang="es-ES" dirty="0" smtClean="0"/>
                        <a:t>siempre</a:t>
                      </a:r>
                      <a:endParaRPr lang="es-ES" dirty="0"/>
                    </a:p>
                  </a:txBody>
                  <a:tcPr/>
                </a:tc>
                <a:tc>
                  <a:txBody>
                    <a:bodyPr/>
                    <a:lstStyle/>
                    <a:p>
                      <a:r>
                        <a:rPr lang="es-ES" dirty="0" smtClean="0"/>
                        <a:t>14</a:t>
                      </a:r>
                      <a:endParaRPr lang="es-ES" dirty="0"/>
                    </a:p>
                  </a:txBody>
                  <a:tcPr/>
                </a:tc>
                <a:tc>
                  <a:txBody>
                    <a:bodyPr/>
                    <a:lstStyle/>
                    <a:p>
                      <a:r>
                        <a:rPr lang="es-ES" dirty="0" smtClean="0"/>
                        <a:t>13.3</a:t>
                      </a:r>
                      <a:endParaRPr lang="es-ES" dirty="0"/>
                    </a:p>
                  </a:txBody>
                  <a:tcPr/>
                </a:tc>
              </a:tr>
              <a:tr h="941519">
                <a:tc>
                  <a:txBody>
                    <a:bodyPr/>
                    <a:lstStyle/>
                    <a:p>
                      <a:endParaRPr lang="es-ES" dirty="0"/>
                    </a:p>
                  </a:txBody>
                  <a:tcPr/>
                </a:tc>
                <a:tc>
                  <a:txBody>
                    <a:bodyPr/>
                    <a:lstStyle/>
                    <a:p>
                      <a:r>
                        <a:rPr lang="es-ES" dirty="0" smtClean="0"/>
                        <a:t>La mayoría de las veces</a:t>
                      </a:r>
                      <a:endParaRPr lang="es-ES" dirty="0"/>
                    </a:p>
                  </a:txBody>
                  <a:tcPr/>
                </a:tc>
                <a:tc>
                  <a:txBody>
                    <a:bodyPr/>
                    <a:lstStyle/>
                    <a:p>
                      <a:r>
                        <a:rPr lang="es-ES" dirty="0" smtClean="0"/>
                        <a:t>26</a:t>
                      </a:r>
                      <a:endParaRPr lang="es-ES" dirty="0"/>
                    </a:p>
                  </a:txBody>
                  <a:tcPr/>
                </a:tc>
                <a:tc>
                  <a:txBody>
                    <a:bodyPr/>
                    <a:lstStyle/>
                    <a:p>
                      <a:r>
                        <a:rPr lang="es-ES" dirty="0" smtClean="0"/>
                        <a:t>86.6</a:t>
                      </a:r>
                      <a:endParaRPr lang="es-ES" dirty="0"/>
                    </a:p>
                  </a:txBody>
                  <a:tcPr/>
                </a:tc>
              </a:tr>
            </a:tbl>
          </a:graphicData>
        </a:graphic>
      </p:graphicFrame>
    </p:spTree>
  </p:cSld>
  <p:clrMapOvr>
    <a:masterClrMapping/>
  </p:clrMapOvr>
  <p:transition spd="slow">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agen8.jpg"/>
          <p:cNvPicPr>
            <a:picLocks noChangeAspect="1"/>
          </p:cNvPicPr>
          <p:nvPr/>
        </p:nvPicPr>
        <p:blipFill>
          <a:blip r:embed="rId2"/>
          <a:stretch>
            <a:fillRect/>
          </a:stretch>
        </p:blipFill>
        <p:spPr>
          <a:xfrm>
            <a:off x="0" y="0"/>
            <a:ext cx="9143999" cy="6858000"/>
          </a:xfrm>
          <a:prstGeom prst="rect">
            <a:avLst/>
          </a:prstGeom>
        </p:spPr>
      </p:pic>
      <p:sp>
        <p:nvSpPr>
          <p:cNvPr id="2" name="1 Rectángulo"/>
          <p:cNvSpPr/>
          <p:nvPr/>
        </p:nvSpPr>
        <p:spPr>
          <a:xfrm>
            <a:off x="1928794" y="571480"/>
            <a:ext cx="4286280" cy="714380"/>
          </a:xfrm>
          <a:prstGeom prst="rect">
            <a:avLst/>
          </a:prstGeom>
          <a:noFill/>
        </p:spPr>
        <p:txBody>
          <a:bodyPr wrap="square" lIns="91440" tIns="45720" rIns="91440" bIns="45720">
            <a:prstTxWarp prst="textStop">
              <a:avLst/>
            </a:prstTxWarp>
            <a:spAutoFit/>
          </a:bodyPr>
          <a:lstStyle/>
          <a:p>
            <a:pPr algn="ctr"/>
            <a:r>
              <a:rPr lang="es-ES" sz="5400" b="1" dirty="0" smtClean="0">
                <a:ln w="17780" cmpd="sng">
                  <a:solidFill>
                    <a:srgbClr val="FF0000"/>
                  </a:solidFill>
                  <a:prstDash val="solid"/>
                  <a:miter lim="800000"/>
                </a:ln>
                <a:solidFill>
                  <a:srgbClr val="FFFF00"/>
                </a:solidFill>
                <a:effectLst>
                  <a:outerShdw blurRad="50800" algn="tl" rotWithShape="0">
                    <a:srgbClr val="000000"/>
                  </a:outerShdw>
                </a:effectLst>
                <a:latin typeface="Algerian" pitchFamily="82" charset="0"/>
              </a:rPr>
              <a:t>HALLAZGOS</a:t>
            </a:r>
            <a:endParaRPr lang="es-ES" sz="5400" b="1" cap="none" spc="0" dirty="0">
              <a:ln w="17780" cmpd="sng">
                <a:solidFill>
                  <a:srgbClr val="FF0000"/>
                </a:solidFill>
                <a:prstDash val="solid"/>
                <a:miter lim="800000"/>
              </a:ln>
              <a:solidFill>
                <a:srgbClr val="FFFF00"/>
              </a:solidFill>
              <a:effectLst>
                <a:outerShdw blurRad="50800" algn="tl" rotWithShape="0">
                  <a:srgbClr val="000000"/>
                </a:outerShdw>
              </a:effectLst>
              <a:latin typeface="Algerian" pitchFamily="82" charset="0"/>
            </a:endParaRPr>
          </a:p>
        </p:txBody>
      </p:sp>
      <p:sp>
        <p:nvSpPr>
          <p:cNvPr id="3" name="2 CuadroTexto"/>
          <p:cNvSpPr txBox="1"/>
          <p:nvPr/>
        </p:nvSpPr>
        <p:spPr>
          <a:xfrm>
            <a:off x="1071538" y="1428736"/>
            <a:ext cx="7215238" cy="4524315"/>
          </a:xfrm>
          <a:prstGeom prst="rect">
            <a:avLst/>
          </a:prstGeom>
          <a:noFill/>
        </p:spPr>
        <p:txBody>
          <a:bodyPr wrap="square" rtlCol="0">
            <a:spAutoFit/>
          </a:bodyPr>
          <a:lstStyle/>
          <a:p>
            <a:pPr algn="just"/>
            <a:endParaRPr lang="es-ES" sz="2400" dirty="0" smtClean="0">
              <a:latin typeface="Arial" pitchFamily="34" charset="0"/>
              <a:cs typeface="Arial" pitchFamily="34" charset="0"/>
            </a:endParaRPr>
          </a:p>
          <a:p>
            <a:pPr algn="just"/>
            <a:r>
              <a:rPr lang="es-ES" sz="2400" dirty="0" smtClean="0">
                <a:latin typeface="Arial" pitchFamily="34" charset="0"/>
                <a:cs typeface="Arial" pitchFamily="34" charset="0"/>
              </a:rPr>
              <a:t>Después de hacer un análisis de los datos obtenidos mediante el proceso de investigación que los miembros de la comunidad presentan poco conocimiento sobre el uso y el buen manejo d las basuras, lo que se evidencia en los problemas ambientales como los malos olores, enfermedades, entre otros que presenta la comunidad del poblado.</a:t>
            </a:r>
          </a:p>
          <a:p>
            <a:pPr algn="just"/>
            <a:endParaRPr lang="es-ES" sz="2400" dirty="0">
              <a:latin typeface="Arial" pitchFamily="34" charset="0"/>
              <a:cs typeface="Arial" pitchFamily="34" charset="0"/>
            </a:endParaRPr>
          </a:p>
          <a:p>
            <a:pPr algn="just"/>
            <a:r>
              <a:rPr lang="es-ES" sz="2400" dirty="0" smtClean="0">
                <a:latin typeface="Arial" pitchFamily="34" charset="0"/>
                <a:cs typeface="Arial" pitchFamily="34" charset="0"/>
              </a:rPr>
              <a:t>El reciclaje que no se aplica en esta comunidad precisamente por falta de conocimiento y concientización de la comunidad.</a:t>
            </a:r>
            <a:endParaRPr lang="es-ES" sz="2400" dirty="0">
              <a:latin typeface="Arial" pitchFamily="34" charset="0"/>
              <a:cs typeface="Arial" pitchFamily="34" charset="0"/>
            </a:endParaRPr>
          </a:p>
        </p:txBody>
      </p:sp>
    </p:spTree>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Imagen2.png"/>
          <p:cNvPicPr>
            <a:picLocks noChangeAspect="1"/>
          </p:cNvPicPr>
          <p:nvPr/>
        </p:nvPicPr>
        <p:blipFill>
          <a:blip r:embed="rId3"/>
          <a:stretch>
            <a:fillRect/>
          </a:stretch>
        </p:blipFill>
        <p:spPr>
          <a:xfrm>
            <a:off x="0" y="0"/>
            <a:ext cx="9144000" cy="6858000"/>
          </a:xfrm>
          <a:prstGeom prst="rect">
            <a:avLst/>
          </a:prstGeom>
        </p:spPr>
      </p:pic>
      <p:sp>
        <p:nvSpPr>
          <p:cNvPr id="2" name="1 Rectángulo"/>
          <p:cNvSpPr/>
          <p:nvPr/>
        </p:nvSpPr>
        <p:spPr>
          <a:xfrm rot="18861198">
            <a:off x="1594452" y="2967335"/>
            <a:ext cx="5763630" cy="923330"/>
          </a:xfrm>
          <a:prstGeom prst="rect">
            <a:avLst/>
          </a:prstGeom>
          <a:noFill/>
        </p:spPr>
        <p:txBody>
          <a:bodyPr wrap="none" lIns="91440" tIns="45720" rIns="91440" bIns="45720">
            <a:prstTxWarp prst="textStop">
              <a:avLst>
                <a:gd name="adj" fmla="val 37004"/>
              </a:avLst>
            </a:prstTxWarp>
            <a:spAutoFit/>
          </a:bodyPr>
          <a:lstStyle/>
          <a:p>
            <a:pPr algn="ctr"/>
            <a:r>
              <a:rPr lang="es-ES" sz="5400" b="1" cap="none" spc="0" dirty="0" smtClean="0">
                <a:ln w="17780" cmpd="sng">
                  <a:solidFill>
                    <a:srgbClr val="FF0000"/>
                  </a:solidFill>
                  <a:prstDash val="solid"/>
                  <a:miter lim="800000"/>
                </a:ln>
                <a:solidFill>
                  <a:srgbClr val="FFFF00"/>
                </a:solidFill>
                <a:effectLst>
                  <a:outerShdw blurRad="50800" algn="tl" rotWithShape="0">
                    <a:srgbClr val="000000"/>
                  </a:outerShdw>
                </a:effectLst>
                <a:latin typeface="Algerian" pitchFamily="82" charset="0"/>
              </a:rPr>
              <a:t>ANEXOS</a:t>
            </a:r>
            <a:endParaRPr lang="es-ES" sz="5400" b="1" cap="none" spc="0" dirty="0">
              <a:ln w="17780" cmpd="sng">
                <a:solidFill>
                  <a:srgbClr val="FF0000"/>
                </a:solidFill>
                <a:prstDash val="solid"/>
                <a:miter lim="800000"/>
              </a:ln>
              <a:solidFill>
                <a:srgbClr val="FFFF00"/>
              </a:solidFill>
              <a:effectLst>
                <a:outerShdw blurRad="50800" algn="tl" rotWithShape="0">
                  <a:srgbClr val="000000"/>
                </a:outerShdw>
              </a:effectLst>
              <a:latin typeface="Algerian" pitchFamily="82" charset="0"/>
            </a:endParaRPr>
          </a:p>
        </p:txBody>
      </p:sp>
    </p:spTree>
  </p:cSld>
  <p:clrMapOvr>
    <a:masterClrMapping/>
  </p:clrMapOvr>
  <p:transition spd="slow">
    <p:wheel spokes="8"/>
    <p:sndAc>
      <p:stSnd>
        <p:snd r:embed="rId2" name="applause.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Imagen1.jpg"/>
          <p:cNvPicPr>
            <a:picLocks noChangeAspect="1"/>
          </p:cNvPicPr>
          <p:nvPr/>
        </p:nvPicPr>
        <p:blipFill>
          <a:blip r:embed="rId2"/>
          <a:stretch>
            <a:fillRect/>
          </a:stretch>
        </p:blipFill>
        <p:spPr>
          <a:xfrm>
            <a:off x="0" y="1"/>
            <a:ext cx="9143999" cy="68579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1 Rectángulo"/>
          <p:cNvSpPr/>
          <p:nvPr/>
        </p:nvSpPr>
        <p:spPr>
          <a:xfrm>
            <a:off x="1594452" y="2967335"/>
            <a:ext cx="5549315" cy="1604673"/>
          </a:xfrm>
          <a:prstGeom prst="rect">
            <a:avLst/>
          </a:prstGeom>
          <a:noFill/>
        </p:spPr>
        <p:txBody>
          <a:bodyPr wrap="square" lIns="91440" tIns="45720" rIns="91440" bIns="45720">
            <a:prstTxWarp prst="textDeflateBottom">
              <a:avLst>
                <a:gd name="adj" fmla="val 40076"/>
              </a:avLst>
            </a:prstTxWarp>
            <a:spAutoFit/>
          </a:bodyPr>
          <a:lstStyle/>
          <a:p>
            <a:pPr algn="ctr"/>
            <a:r>
              <a:rPr lang="es-ES" sz="5400" b="1" cap="none" spc="0" dirty="0" smtClean="0">
                <a:ln w="38100" cmpd="sng">
                  <a:solidFill>
                    <a:srgbClr val="FF0000"/>
                  </a:solidFill>
                  <a:prstDash val="solid"/>
                  <a:miter lim="800000"/>
                </a:ln>
                <a:solidFill>
                  <a:srgbClr val="FFFF00"/>
                </a:solidFill>
                <a:effectLst>
                  <a:outerShdw blurRad="50800" algn="tl" rotWithShape="0">
                    <a:srgbClr val="000000"/>
                  </a:outerShdw>
                </a:effectLst>
                <a:latin typeface="Algerian" pitchFamily="82" charset="0"/>
              </a:rPr>
              <a:t>OPEN HANDS</a:t>
            </a:r>
            <a:endParaRPr lang="es-ES" sz="5400" b="1" cap="none" spc="0" dirty="0">
              <a:ln w="38100" cmpd="sng">
                <a:solidFill>
                  <a:srgbClr val="FF0000"/>
                </a:solidFill>
                <a:prstDash val="solid"/>
                <a:miter lim="800000"/>
              </a:ln>
              <a:solidFill>
                <a:srgbClr val="FFFF00"/>
              </a:solidFill>
              <a:effectLst>
                <a:outerShdw blurRad="50800" algn="tl" rotWithShape="0">
                  <a:srgbClr val="000000"/>
                </a:outerShdw>
              </a:effectLst>
              <a:latin typeface="Algerian" pitchFamily="82" charset="0"/>
            </a:endParaRPr>
          </a:p>
        </p:txBody>
      </p:sp>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magen0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cut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magen00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magen0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magen008.jpg"/>
          <p:cNvPicPr>
            <a:picLocks noChangeAspect="1" noChangeArrowheads="1"/>
          </p:cNvPicPr>
          <p:nvPr/>
        </p:nvPicPr>
        <p:blipFill>
          <a:blip r:embed="rId2"/>
          <a:srcRect/>
          <a:stretch>
            <a:fillRect/>
          </a:stretch>
        </p:blipFill>
        <p:spPr bwMode="auto">
          <a:xfrm rot="10800000">
            <a:off x="0" y="0"/>
            <a:ext cx="9144000" cy="6858000"/>
          </a:xfrm>
          <a:prstGeom prst="rect">
            <a:avLst/>
          </a:prstGeom>
          <a:noFill/>
        </p:spPr>
      </p:pic>
    </p:spTree>
  </p:cSld>
  <p:clrMapOvr>
    <a:masterClrMapping/>
  </p:clrMapOvr>
  <p:transition spd="slow">
    <p:wheel spokes="2"/>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magen00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magen007.jpg"/>
          <p:cNvPicPr>
            <a:picLocks noChangeAspect="1" noChangeArrowheads="1"/>
          </p:cNvPicPr>
          <p:nvPr/>
        </p:nvPicPr>
        <p:blipFill>
          <a:blip r:embed="rId2"/>
          <a:srcRect/>
          <a:stretch>
            <a:fillRect/>
          </a:stretch>
        </p:blipFill>
        <p:spPr bwMode="auto">
          <a:xfrm>
            <a:off x="0" y="0"/>
            <a:ext cx="9144000" cy="6911598"/>
          </a:xfrm>
          <a:prstGeom prst="rect">
            <a:avLst/>
          </a:prstGeom>
          <a:noFill/>
        </p:spPr>
      </p:pic>
    </p:spTree>
  </p:cSld>
  <p:clrMapOvr>
    <a:masterClrMapping/>
  </p:clrMapOvr>
  <p:transition spd="slow">
    <p:spli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Imagen19.jpg"/>
          <p:cNvPicPr>
            <a:picLocks noChangeAspect="1"/>
          </p:cNvPicPr>
          <p:nvPr/>
        </p:nvPicPr>
        <p:blipFill>
          <a:blip r:embed="rId2"/>
          <a:stretch>
            <a:fillRect/>
          </a:stretch>
        </p:blipFill>
        <p:spPr>
          <a:xfrm>
            <a:off x="0" y="0"/>
            <a:ext cx="9143999" cy="6858000"/>
          </a:xfrm>
          <a:prstGeom prst="rect">
            <a:avLst/>
          </a:prstGeom>
        </p:spPr>
      </p:pic>
      <p:sp>
        <p:nvSpPr>
          <p:cNvPr id="2" name="1 Rectángulo"/>
          <p:cNvSpPr/>
          <p:nvPr/>
        </p:nvSpPr>
        <p:spPr>
          <a:xfrm>
            <a:off x="1594452" y="2967335"/>
            <a:ext cx="5906505" cy="923330"/>
          </a:xfrm>
          <a:prstGeom prst="rect">
            <a:avLst/>
          </a:prstGeom>
          <a:noFill/>
        </p:spPr>
        <p:txBody>
          <a:bodyPr wrap="none" lIns="91440" tIns="45720" rIns="91440" bIns="45720">
            <a:prstTxWarp prst="textDeflateBottom">
              <a:avLst>
                <a:gd name="adj" fmla="val 31994"/>
              </a:avLst>
            </a:prstTxWarp>
            <a:spAutoFit/>
          </a:bodyPr>
          <a:lstStyle/>
          <a:p>
            <a:pPr algn="ctr"/>
            <a:r>
              <a:rPr lang="es-ES" sz="5400" b="1" cap="none" spc="0" dirty="0" smtClean="0">
                <a:ln w="17780" cmpd="sng">
                  <a:solidFill>
                    <a:srgbClr val="FF0000"/>
                  </a:solidFill>
                  <a:prstDash val="solid"/>
                  <a:miter lim="800000"/>
                </a:ln>
                <a:solidFill>
                  <a:srgbClr val="FFFF00"/>
                </a:solidFill>
                <a:effectLst>
                  <a:outerShdw blurRad="50800" algn="tl" rotWithShape="0">
                    <a:srgbClr val="000000"/>
                  </a:outerShdw>
                </a:effectLst>
              </a:rPr>
              <a:t>GRACIAS</a:t>
            </a:r>
            <a:endParaRPr lang="es-ES" sz="5400" b="1" cap="none" spc="0" dirty="0">
              <a:ln w="17780" cmpd="sng">
                <a:solidFill>
                  <a:srgbClr val="FF0000"/>
                </a:solidFill>
                <a:prstDash val="solid"/>
                <a:miter lim="800000"/>
              </a:ln>
              <a:solidFill>
                <a:srgbClr val="FFFF00"/>
              </a:solidFill>
              <a:effectLst>
                <a:outerShdw blurRad="50800" algn="tl" rotWithShape="0">
                  <a:srgbClr val="000000"/>
                </a:outerShdw>
              </a:effectLst>
            </a:endParaRPr>
          </a:p>
        </p:txBody>
      </p:sp>
    </p:spTree>
  </p:cSld>
  <p:clrMapOvr>
    <a:masterClrMapping/>
  </p:clrMapOvr>
  <p:transition spd="slow">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magen018.jpg"/>
          <p:cNvPicPr>
            <a:picLocks noChangeAspect="1" noChangeArrowheads="1"/>
          </p:cNvPicPr>
          <p:nvPr/>
        </p:nvPicPr>
        <p:blipFill>
          <a:blip r:embed="rId2"/>
          <a:srcRect/>
          <a:stretch>
            <a:fillRect/>
          </a:stretch>
        </p:blipFill>
        <p:spPr bwMode="auto">
          <a:xfrm rot="16200000">
            <a:off x="1143000" y="-1143000"/>
            <a:ext cx="6858000" cy="9144000"/>
          </a:xfrm>
          <a:prstGeom prst="rect">
            <a:avLst/>
          </a:prstGeom>
          <a:noFill/>
        </p:spPr>
      </p:pic>
      <p:sp>
        <p:nvSpPr>
          <p:cNvPr id="2" name="1 Rectángulo"/>
          <p:cNvSpPr/>
          <p:nvPr/>
        </p:nvSpPr>
        <p:spPr>
          <a:xfrm rot="20650733">
            <a:off x="2365884" y="3885417"/>
            <a:ext cx="5931841" cy="1533235"/>
          </a:xfrm>
          <a:prstGeom prst="rect">
            <a:avLst/>
          </a:prstGeom>
          <a:noFill/>
        </p:spPr>
        <p:txBody>
          <a:bodyPr wrap="none" lIns="91440" tIns="45720" rIns="91440" bIns="45720">
            <a:prstTxWarp prst="textCurveDown">
              <a:avLst/>
            </a:prstTxWarp>
            <a:spAutoFit/>
          </a:bodyPr>
          <a:lstStyle/>
          <a:p>
            <a:pPr algn="ctr"/>
            <a:r>
              <a:rPr lang="es-ES" sz="5400" b="1" cap="none" spc="0" dirty="0" smtClean="0">
                <a:ln w="28575" cmpd="sng">
                  <a:solidFill>
                    <a:srgbClr val="FF0000"/>
                  </a:solidFill>
                  <a:prstDash val="solid"/>
                  <a:miter lim="800000"/>
                </a:ln>
                <a:solidFill>
                  <a:srgbClr val="FFFF00"/>
                </a:solidFill>
                <a:effectLst>
                  <a:outerShdw blurRad="50800" algn="tl" rotWithShape="0">
                    <a:srgbClr val="000000"/>
                  </a:outerShdw>
                </a:effectLst>
                <a:latin typeface="Algerian" pitchFamily="82" charset="0"/>
              </a:rPr>
              <a:t>INTEGRANTES</a:t>
            </a:r>
            <a:endParaRPr lang="es-ES" sz="5400" b="1" cap="none" spc="0" dirty="0">
              <a:ln w="28575" cmpd="sng">
                <a:solidFill>
                  <a:srgbClr val="FF0000"/>
                </a:solidFill>
                <a:prstDash val="solid"/>
                <a:miter lim="800000"/>
              </a:ln>
              <a:solidFill>
                <a:srgbClr val="FFFF00"/>
              </a:solidFill>
              <a:effectLst>
                <a:outerShdw blurRad="50800" algn="tl" rotWithShape="0">
                  <a:srgbClr val="000000"/>
                </a:outerShdw>
              </a:effectLst>
              <a:latin typeface="Algerian" pitchFamily="82" charset="0"/>
            </a:endParaRPr>
          </a:p>
        </p:txBody>
      </p:sp>
    </p:spTree>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Imagen" descr="Imagen1.jpg"/>
          <p:cNvPicPr>
            <a:picLocks noChangeAspect="1"/>
          </p:cNvPicPr>
          <p:nvPr/>
        </p:nvPicPr>
        <p:blipFill>
          <a:blip r:embed="rId3"/>
          <a:stretch>
            <a:fillRect/>
          </a:stretch>
        </p:blipFill>
        <p:spPr>
          <a:xfrm>
            <a:off x="0" y="3214686"/>
            <a:ext cx="9144000" cy="3643314"/>
          </a:xfrm>
          <a:prstGeom prst="rect">
            <a:avLst/>
          </a:prstGeom>
        </p:spPr>
      </p:pic>
      <p:pic>
        <p:nvPicPr>
          <p:cNvPr id="2" name="1 Imagen" descr="Imagen000.jpg"/>
          <p:cNvPicPr>
            <a:picLocks noChangeAspect="1"/>
          </p:cNvPicPr>
          <p:nvPr/>
        </p:nvPicPr>
        <p:blipFill>
          <a:blip r:embed="rId4"/>
          <a:stretch>
            <a:fillRect/>
          </a:stretch>
        </p:blipFill>
        <p:spPr>
          <a:xfrm>
            <a:off x="0" y="0"/>
            <a:ext cx="1714480" cy="3214686"/>
          </a:xfrm>
          <a:prstGeom prst="rect">
            <a:avLst/>
          </a:prstGeom>
        </p:spPr>
      </p:pic>
      <p:sp>
        <p:nvSpPr>
          <p:cNvPr id="3" name="2 CuadroTexto"/>
          <p:cNvSpPr txBox="1"/>
          <p:nvPr/>
        </p:nvSpPr>
        <p:spPr>
          <a:xfrm>
            <a:off x="0" y="3143248"/>
            <a:ext cx="1500198" cy="646331"/>
          </a:xfrm>
          <a:prstGeom prst="rect">
            <a:avLst/>
          </a:prstGeom>
          <a:noFill/>
        </p:spPr>
        <p:txBody>
          <a:bodyPr wrap="square" rtlCol="0">
            <a:spAutoFit/>
          </a:bodyPr>
          <a:lstStyle/>
          <a:p>
            <a:r>
              <a:rPr lang="es-ES" b="1" dirty="0" smtClean="0">
                <a:ln w="18000">
                  <a:solidFill>
                    <a:srgbClr val="FF0000"/>
                  </a:solidFill>
                  <a:prstDash val="solid"/>
                  <a:miter lim="800000"/>
                </a:ln>
                <a:solidFill>
                  <a:srgbClr val="FF0000"/>
                </a:solidFill>
                <a:effectLst>
                  <a:outerShdw blurRad="25500" dist="23000" dir="7020000" algn="tl">
                    <a:srgbClr val="000000">
                      <a:alpha val="50000"/>
                    </a:srgbClr>
                  </a:outerShdw>
                </a:effectLst>
              </a:rPr>
              <a:t>MARIA PATERNINA</a:t>
            </a:r>
            <a:endParaRPr lang="es-ES" b="1" dirty="0">
              <a:ln w="18000">
                <a:solidFill>
                  <a:srgbClr val="FF0000"/>
                </a:solidFill>
                <a:prstDash val="solid"/>
                <a:miter lim="800000"/>
              </a:ln>
              <a:solidFill>
                <a:srgbClr val="FF0000"/>
              </a:solidFill>
              <a:effectLst>
                <a:outerShdw blurRad="25500" dist="23000" dir="7020000" algn="tl">
                  <a:srgbClr val="000000">
                    <a:alpha val="50000"/>
                  </a:srgbClr>
                </a:outerShdw>
              </a:effectLst>
            </a:endParaRPr>
          </a:p>
        </p:txBody>
      </p:sp>
      <p:pic>
        <p:nvPicPr>
          <p:cNvPr id="4" name="3 Imagen" descr="Imagen002.jpg"/>
          <p:cNvPicPr>
            <a:picLocks noChangeAspect="1"/>
          </p:cNvPicPr>
          <p:nvPr/>
        </p:nvPicPr>
        <p:blipFill>
          <a:blip r:embed="rId5" cstate="print"/>
          <a:stretch>
            <a:fillRect/>
          </a:stretch>
        </p:blipFill>
        <p:spPr>
          <a:xfrm>
            <a:off x="1714480" y="0"/>
            <a:ext cx="2428892" cy="3214686"/>
          </a:xfrm>
          <a:prstGeom prst="rect">
            <a:avLst/>
          </a:prstGeom>
        </p:spPr>
      </p:pic>
      <p:sp>
        <p:nvSpPr>
          <p:cNvPr id="5" name="4 CuadroTexto"/>
          <p:cNvSpPr txBox="1"/>
          <p:nvPr/>
        </p:nvSpPr>
        <p:spPr>
          <a:xfrm>
            <a:off x="1714480" y="3143248"/>
            <a:ext cx="1857388" cy="369332"/>
          </a:xfrm>
          <a:prstGeom prst="rect">
            <a:avLst/>
          </a:prstGeom>
          <a:noFill/>
        </p:spPr>
        <p:txBody>
          <a:bodyPr wrap="square" rtlCol="0">
            <a:spAutoFit/>
          </a:bodyPr>
          <a:lstStyle/>
          <a:p>
            <a:r>
              <a:rPr lang="es-ES" dirty="0" smtClean="0">
                <a:ln w="19050">
                  <a:solidFill>
                    <a:srgbClr val="FF0000"/>
                  </a:solidFill>
                </a:ln>
                <a:solidFill>
                  <a:srgbClr val="FF0000"/>
                </a:solidFill>
              </a:rPr>
              <a:t>NORELIS SUAREZ</a:t>
            </a:r>
            <a:endParaRPr lang="es-ES" dirty="0">
              <a:ln w="19050">
                <a:solidFill>
                  <a:srgbClr val="FF0000"/>
                </a:solidFill>
              </a:ln>
              <a:solidFill>
                <a:srgbClr val="FF0000"/>
              </a:solidFill>
            </a:endParaRPr>
          </a:p>
        </p:txBody>
      </p:sp>
      <p:pic>
        <p:nvPicPr>
          <p:cNvPr id="2050" name="Picture 2" descr="F:\Imagen015.jpg"/>
          <p:cNvPicPr>
            <a:picLocks noChangeAspect="1" noChangeArrowheads="1"/>
          </p:cNvPicPr>
          <p:nvPr/>
        </p:nvPicPr>
        <p:blipFill>
          <a:blip r:embed="rId6" cstate="print"/>
          <a:srcRect/>
          <a:stretch>
            <a:fillRect/>
          </a:stretch>
        </p:blipFill>
        <p:spPr bwMode="auto">
          <a:xfrm>
            <a:off x="4143372" y="0"/>
            <a:ext cx="2214578" cy="3214686"/>
          </a:xfrm>
          <a:prstGeom prst="rect">
            <a:avLst/>
          </a:prstGeom>
          <a:noFill/>
        </p:spPr>
      </p:pic>
      <p:pic>
        <p:nvPicPr>
          <p:cNvPr id="2051" name="Picture 3" descr="F:\rosa angelica\DandR046.jpg"/>
          <p:cNvPicPr>
            <a:picLocks noChangeAspect="1" noChangeArrowheads="1"/>
          </p:cNvPicPr>
          <p:nvPr/>
        </p:nvPicPr>
        <p:blipFill>
          <a:blip r:embed="rId7" cstate="print"/>
          <a:srcRect/>
          <a:stretch>
            <a:fillRect/>
          </a:stretch>
        </p:blipFill>
        <p:spPr bwMode="auto">
          <a:xfrm>
            <a:off x="6357950" y="0"/>
            <a:ext cx="2786050" cy="3214686"/>
          </a:xfrm>
          <a:prstGeom prst="rect">
            <a:avLst/>
          </a:prstGeom>
          <a:noFill/>
        </p:spPr>
      </p:pic>
      <p:sp>
        <p:nvSpPr>
          <p:cNvPr id="11" name="10 CuadroTexto"/>
          <p:cNvSpPr txBox="1"/>
          <p:nvPr/>
        </p:nvSpPr>
        <p:spPr>
          <a:xfrm>
            <a:off x="4214810" y="3286124"/>
            <a:ext cx="2143140" cy="369332"/>
          </a:xfrm>
          <a:prstGeom prst="rect">
            <a:avLst/>
          </a:prstGeom>
          <a:noFill/>
        </p:spPr>
        <p:txBody>
          <a:bodyPr wrap="square" rtlCol="0">
            <a:spAutoFit/>
          </a:bodyPr>
          <a:lstStyle/>
          <a:p>
            <a:r>
              <a:rPr lang="es-ES" dirty="0" smtClean="0">
                <a:ln>
                  <a:solidFill>
                    <a:srgbClr val="FF0000"/>
                  </a:solidFill>
                </a:ln>
                <a:solidFill>
                  <a:srgbClr val="FF0000"/>
                </a:solidFill>
              </a:rPr>
              <a:t>CRISTIAN</a:t>
            </a:r>
            <a:r>
              <a:rPr lang="es-ES" dirty="0" smtClean="0">
                <a:ln>
                  <a:solidFill>
                    <a:srgbClr val="FF0000"/>
                  </a:solidFill>
                </a:ln>
                <a:solidFill>
                  <a:srgbClr val="FFFF00"/>
                </a:solidFill>
              </a:rPr>
              <a:t> </a:t>
            </a:r>
            <a:r>
              <a:rPr lang="es-ES" dirty="0" smtClean="0">
                <a:ln>
                  <a:solidFill>
                    <a:srgbClr val="FF0000"/>
                  </a:solidFill>
                </a:ln>
                <a:solidFill>
                  <a:srgbClr val="FF0000"/>
                </a:solidFill>
              </a:rPr>
              <a:t>LUNAS</a:t>
            </a:r>
            <a:endParaRPr lang="es-ES" dirty="0">
              <a:ln>
                <a:solidFill>
                  <a:srgbClr val="FF0000"/>
                </a:solidFill>
              </a:ln>
              <a:solidFill>
                <a:srgbClr val="FF0000"/>
              </a:solidFill>
            </a:endParaRPr>
          </a:p>
        </p:txBody>
      </p:sp>
      <p:sp>
        <p:nvSpPr>
          <p:cNvPr id="12" name="11 CuadroTexto"/>
          <p:cNvSpPr txBox="1"/>
          <p:nvPr/>
        </p:nvSpPr>
        <p:spPr>
          <a:xfrm>
            <a:off x="6643702" y="3214686"/>
            <a:ext cx="2143140" cy="369332"/>
          </a:xfrm>
          <a:prstGeom prst="rect">
            <a:avLst/>
          </a:prstGeom>
          <a:noFill/>
        </p:spPr>
        <p:txBody>
          <a:bodyPr wrap="square" rtlCol="0">
            <a:spAutoFit/>
          </a:bodyPr>
          <a:lstStyle/>
          <a:p>
            <a:r>
              <a:rPr lang="es-ES" dirty="0" smtClean="0">
                <a:ln>
                  <a:solidFill>
                    <a:srgbClr val="FF0000"/>
                  </a:solidFill>
                </a:ln>
                <a:solidFill>
                  <a:srgbClr val="FF0000"/>
                </a:solidFill>
              </a:rPr>
              <a:t>LUISA PACHECO</a:t>
            </a:r>
            <a:endParaRPr lang="es-ES" dirty="0">
              <a:ln>
                <a:solidFill>
                  <a:srgbClr val="FF0000"/>
                </a:solidFill>
              </a:ln>
              <a:solidFill>
                <a:srgbClr val="FF0000"/>
              </a:solidFill>
            </a:endParaRPr>
          </a:p>
        </p:txBody>
      </p:sp>
      <p:sp>
        <p:nvSpPr>
          <p:cNvPr id="18" name="17 Rectángulo"/>
          <p:cNvSpPr/>
          <p:nvPr/>
        </p:nvSpPr>
        <p:spPr>
          <a:xfrm>
            <a:off x="1571605" y="4572008"/>
            <a:ext cx="6739752" cy="923330"/>
          </a:xfrm>
          <a:prstGeom prst="rect">
            <a:avLst/>
          </a:prstGeom>
          <a:noFill/>
        </p:spPr>
        <p:txBody>
          <a:bodyPr wrap="square" lIns="91440" tIns="45720" rIns="91440" bIns="45720">
            <a:prstTxWarp prst="textDeflateBottom">
              <a:avLst/>
            </a:prstTxWarp>
            <a:spAutoFit/>
          </a:bodyPr>
          <a:lstStyle/>
          <a:p>
            <a:pPr algn="ctr"/>
            <a:r>
              <a:rPr lang="es-ES" sz="5400" b="1" cap="none" spc="0" dirty="0" smtClean="0">
                <a:ln w="28575" cmpd="sng">
                  <a:solidFill>
                    <a:srgbClr val="FF0000"/>
                  </a:solidFill>
                  <a:prstDash val="solid"/>
                  <a:miter lim="800000"/>
                </a:ln>
                <a:solidFill>
                  <a:srgbClr val="FFFF00"/>
                </a:solidFill>
                <a:effectLst>
                  <a:outerShdw blurRad="50800" algn="tl" rotWithShape="0">
                    <a:srgbClr val="000000"/>
                  </a:outerShdw>
                </a:effectLst>
                <a:latin typeface="Algerian" pitchFamily="82" charset="0"/>
              </a:rPr>
              <a:t>KAROLAY HERRERA</a:t>
            </a:r>
            <a:endParaRPr lang="es-ES" sz="5400" b="1" cap="none" spc="0" dirty="0">
              <a:ln w="28575" cmpd="sng">
                <a:solidFill>
                  <a:srgbClr val="FF0000"/>
                </a:solidFill>
                <a:prstDash val="solid"/>
                <a:miter lim="800000"/>
              </a:ln>
              <a:solidFill>
                <a:srgbClr val="FFFF00"/>
              </a:solidFill>
              <a:effectLst>
                <a:outerShdw blurRad="50800" algn="tl" rotWithShape="0">
                  <a:srgbClr val="000000"/>
                </a:outerShdw>
              </a:effectLst>
              <a:latin typeface="Algerian" pitchFamily="82" charset="0"/>
            </a:endParaRPr>
          </a:p>
        </p:txBody>
      </p:sp>
    </p:spTree>
  </p:cSld>
  <p:clrMapOvr>
    <a:masterClrMapping/>
  </p:clrMapOvr>
  <p:transition spd="slow">
    <p:newsflash/>
    <p:sndAc>
      <p:stSnd>
        <p:snd r:embed="rId2" name="explode.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magen00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1 Título"/>
          <p:cNvSpPr>
            <a:spLocks noGrp="1"/>
          </p:cNvSpPr>
          <p:nvPr>
            <p:ph type="ctrTitle" idx="4294967295"/>
          </p:nvPr>
        </p:nvSpPr>
        <p:spPr>
          <a:xfrm>
            <a:off x="3300413" y="785813"/>
            <a:ext cx="5843587" cy="642937"/>
          </a:xfrm>
        </p:spPr>
        <p:txBody>
          <a:bodyPr>
            <a:prstTxWarp prst="textDeflateBottom">
              <a:avLst/>
            </a:prstTxWarp>
            <a:normAutofit fontScale="90000"/>
          </a:bodyPr>
          <a:lstStyle/>
          <a:p>
            <a:r>
              <a:rPr lang="es-ES" dirty="0" smtClean="0">
                <a:ln>
                  <a:solidFill>
                    <a:srgbClr val="FF0000"/>
                  </a:solidFill>
                </a:ln>
                <a:solidFill>
                  <a:srgbClr val="FFFF00"/>
                </a:solidFill>
              </a:rPr>
              <a:t>PROBLEMA</a:t>
            </a:r>
            <a:endParaRPr lang="es-ES" dirty="0">
              <a:ln>
                <a:solidFill>
                  <a:srgbClr val="FF0000"/>
                </a:solidFill>
              </a:ln>
              <a:solidFill>
                <a:srgbClr val="FFFF00"/>
              </a:solidFill>
            </a:endParaRPr>
          </a:p>
        </p:txBody>
      </p:sp>
      <p:sp>
        <p:nvSpPr>
          <p:cNvPr id="4" name="3 CuadroTexto"/>
          <p:cNvSpPr txBox="1"/>
          <p:nvPr/>
        </p:nvSpPr>
        <p:spPr>
          <a:xfrm>
            <a:off x="1142976" y="1571612"/>
            <a:ext cx="7429552" cy="5078313"/>
          </a:xfrm>
          <a:prstGeom prst="rect">
            <a:avLst/>
          </a:prstGeom>
          <a:noFill/>
        </p:spPr>
        <p:txBody>
          <a:bodyPr wrap="square" rtlCol="0">
            <a:spAutoFit/>
          </a:bodyPr>
          <a:lstStyle/>
          <a:p>
            <a:pPr algn="just"/>
            <a:r>
              <a:rPr lang="es-ES" sz="3600" b="1" dirty="0" smtClean="0">
                <a:ln>
                  <a:solidFill>
                    <a:srgbClr val="FF0000"/>
                  </a:solidFill>
                </a:ln>
                <a:solidFill>
                  <a:srgbClr val="FFFF00"/>
                </a:solidFill>
                <a:latin typeface="Arial" pitchFamily="34" charset="0"/>
                <a:cs typeface="Arial" pitchFamily="34" charset="0"/>
              </a:rPr>
              <a:t>Este problema es de carácter ambiental ya que esta comunidad por falta de conocimientos de los residuos reciclables les dan un mal almacenamiento, sin importarles el perjuicio que le esta causando a la comunidad y al medio ambiente.</a:t>
            </a:r>
          </a:p>
        </p:txBody>
      </p:sp>
    </p:spTree>
  </p:cSld>
  <p:clrMapOvr>
    <a:masterClrMapping/>
  </p:clrMapOvr>
  <p:transition spd="slow">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Imagen17.jpg"/>
          <p:cNvPicPr>
            <a:picLocks noChangeAspect="1"/>
          </p:cNvPicPr>
          <p:nvPr/>
        </p:nvPicPr>
        <p:blipFill>
          <a:blip r:embed="rId2"/>
          <a:stretch>
            <a:fillRect/>
          </a:stretch>
        </p:blipFill>
        <p:spPr>
          <a:xfrm>
            <a:off x="0" y="0"/>
            <a:ext cx="9144000" cy="6858000"/>
          </a:xfrm>
          <a:prstGeom prst="rect">
            <a:avLst/>
          </a:prstGeom>
        </p:spPr>
      </p:pic>
      <p:sp>
        <p:nvSpPr>
          <p:cNvPr id="3" name="2 Rectángulo"/>
          <p:cNvSpPr/>
          <p:nvPr/>
        </p:nvSpPr>
        <p:spPr>
          <a:xfrm>
            <a:off x="1594452" y="285728"/>
            <a:ext cx="5477877" cy="923330"/>
          </a:xfrm>
          <a:prstGeom prst="rect">
            <a:avLst/>
          </a:prstGeom>
          <a:noFill/>
        </p:spPr>
        <p:txBody>
          <a:bodyPr wrap="square" lIns="91440" tIns="45720" rIns="91440" bIns="45720">
            <a:prstTxWarp prst="textInflateBottom">
              <a:avLst/>
            </a:prstTxWarp>
            <a:spAutoFit/>
          </a:bodyPr>
          <a:lstStyle/>
          <a:p>
            <a:pPr algn="ctr"/>
            <a:r>
              <a:rPr lang="es-ES" sz="5400" b="1" cap="none" spc="0" dirty="0" smtClean="0">
                <a:ln w="17780" cmpd="sng">
                  <a:solidFill>
                    <a:srgbClr val="FF0000"/>
                  </a:solidFill>
                  <a:prstDash val="solid"/>
                  <a:miter lim="800000"/>
                </a:ln>
                <a:solidFill>
                  <a:srgbClr val="FFFF00"/>
                </a:solidFill>
                <a:effectLst>
                  <a:outerShdw blurRad="50800" algn="tl" rotWithShape="0">
                    <a:srgbClr val="000000"/>
                  </a:outerShdw>
                </a:effectLst>
                <a:latin typeface="Algerian" pitchFamily="82" charset="0"/>
              </a:rPr>
              <a:t>JUSTIFICACION</a:t>
            </a:r>
            <a:endParaRPr lang="es-ES" sz="5400" b="1" cap="none" spc="0" dirty="0">
              <a:ln w="17780" cmpd="sng">
                <a:solidFill>
                  <a:srgbClr val="FF0000"/>
                </a:solidFill>
                <a:prstDash val="solid"/>
                <a:miter lim="800000"/>
              </a:ln>
              <a:solidFill>
                <a:srgbClr val="FFFF00"/>
              </a:solidFill>
              <a:effectLst>
                <a:outerShdw blurRad="50800" algn="tl" rotWithShape="0">
                  <a:srgbClr val="000000"/>
                </a:outerShdw>
              </a:effectLst>
              <a:latin typeface="Algerian" pitchFamily="82" charset="0"/>
            </a:endParaRPr>
          </a:p>
        </p:txBody>
      </p:sp>
      <p:sp>
        <p:nvSpPr>
          <p:cNvPr id="5" name="4 CuadroTexto"/>
          <p:cNvSpPr txBox="1"/>
          <p:nvPr/>
        </p:nvSpPr>
        <p:spPr>
          <a:xfrm>
            <a:off x="1142976" y="1428736"/>
            <a:ext cx="7000924" cy="3970318"/>
          </a:xfrm>
          <a:prstGeom prst="rect">
            <a:avLst/>
          </a:prstGeom>
          <a:noFill/>
        </p:spPr>
        <p:txBody>
          <a:bodyPr wrap="square" rtlCol="0">
            <a:spAutoFit/>
          </a:bodyPr>
          <a:lstStyle/>
          <a:p>
            <a:pPr algn="just"/>
            <a:r>
              <a:rPr lang="es-ES" sz="2800" dirty="0" smtClean="0">
                <a:solidFill>
                  <a:srgbClr val="FF0000"/>
                </a:solidFill>
                <a:latin typeface="Arial" pitchFamily="34" charset="0"/>
                <a:cs typeface="Arial" pitchFamily="34" charset="0"/>
              </a:rPr>
              <a:t>Esta visita se realizo con el fin de  darles a conocer a la comunidad del barrio el poblado los perjuicios que se generan cuando no se almacenan los residuos reciclables de manera correcta.</a:t>
            </a:r>
          </a:p>
          <a:p>
            <a:pPr algn="just"/>
            <a:r>
              <a:rPr lang="es-ES" sz="2800" dirty="0" smtClean="0">
                <a:solidFill>
                  <a:srgbClr val="FF0000"/>
                </a:solidFill>
                <a:latin typeface="Arial" pitchFamily="34" charset="0"/>
                <a:cs typeface="Arial" pitchFamily="34" charset="0"/>
              </a:rPr>
              <a:t>Ya que ellos le dan un uso incorrecto al momento desecharlos , de tal manera que lo que ellos hacen es arrojarlos en cualquier lugar.</a:t>
            </a:r>
            <a:endParaRPr lang="es-ES" sz="2800" dirty="0">
              <a:solidFill>
                <a:srgbClr val="FF0000"/>
              </a:solidFill>
              <a:latin typeface="Arial" pitchFamily="34" charset="0"/>
              <a:cs typeface="Arial" pitchFamily="34" charset="0"/>
            </a:endParaRPr>
          </a:p>
        </p:txBody>
      </p:sp>
    </p:spTree>
  </p:cSld>
  <p:clrMapOvr>
    <a:masterClrMapping/>
  </p:clrMapOvr>
  <p:transition spd="slow">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Imagen21.jpg"/>
          <p:cNvPicPr>
            <a:picLocks noChangeAspect="1"/>
          </p:cNvPicPr>
          <p:nvPr/>
        </p:nvPicPr>
        <p:blipFill>
          <a:blip r:embed="rId2"/>
          <a:stretch>
            <a:fillRect/>
          </a:stretch>
        </p:blipFill>
        <p:spPr>
          <a:xfrm>
            <a:off x="0" y="0"/>
            <a:ext cx="9144000" cy="6858000"/>
          </a:xfrm>
          <a:prstGeom prst="rect">
            <a:avLst/>
          </a:prstGeom>
        </p:spPr>
      </p:pic>
      <p:sp>
        <p:nvSpPr>
          <p:cNvPr id="3" name="2 Rectángulo"/>
          <p:cNvSpPr/>
          <p:nvPr/>
        </p:nvSpPr>
        <p:spPr>
          <a:xfrm>
            <a:off x="1594453" y="357166"/>
            <a:ext cx="5477877" cy="923330"/>
          </a:xfrm>
          <a:prstGeom prst="rect">
            <a:avLst/>
          </a:prstGeom>
          <a:noFill/>
        </p:spPr>
        <p:txBody>
          <a:bodyPr wrap="square" lIns="91440" tIns="45720" rIns="91440" bIns="45720">
            <a:prstTxWarp prst="textTriangl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solidFill>
                    <a:srgbClr val="FF0000"/>
                  </a:solidFill>
                </a:ln>
                <a:solidFill>
                  <a:srgbClr val="FFFF00"/>
                </a:solidFill>
                <a:effectLst>
                  <a:outerShdw blurRad="50800" dist="39000" dir="5460000" algn="tl">
                    <a:srgbClr val="000000">
                      <a:alpha val="38000"/>
                    </a:srgbClr>
                  </a:outerShdw>
                </a:effectLst>
                <a:latin typeface="Algerian" pitchFamily="82" charset="0"/>
              </a:rPr>
              <a:t>OBJETIVOS</a:t>
            </a:r>
            <a:endParaRPr lang="es-ES" sz="5400" b="1" cap="none" spc="0" dirty="0">
              <a:ln w="11430">
                <a:solidFill>
                  <a:srgbClr val="FF0000"/>
                </a:solidFill>
              </a:ln>
              <a:solidFill>
                <a:srgbClr val="FFFF00"/>
              </a:solidFill>
              <a:effectLst>
                <a:outerShdw blurRad="50800" dist="39000" dir="5460000" algn="tl">
                  <a:srgbClr val="000000">
                    <a:alpha val="38000"/>
                  </a:srgbClr>
                </a:outerShdw>
              </a:effectLst>
              <a:latin typeface="Algerian" pitchFamily="82" charset="0"/>
            </a:endParaRPr>
          </a:p>
        </p:txBody>
      </p:sp>
      <p:sp>
        <p:nvSpPr>
          <p:cNvPr id="5" name="4 CuadroTexto"/>
          <p:cNvSpPr txBox="1"/>
          <p:nvPr/>
        </p:nvSpPr>
        <p:spPr>
          <a:xfrm>
            <a:off x="1357290" y="1928802"/>
            <a:ext cx="7286676" cy="2800767"/>
          </a:xfrm>
          <a:prstGeom prst="rect">
            <a:avLst/>
          </a:prstGeom>
          <a:noFill/>
        </p:spPr>
        <p:txBody>
          <a:bodyPr wrap="square" rtlCol="0">
            <a:spAutoFit/>
          </a:bodyPr>
          <a:lstStyle/>
          <a:p>
            <a:pPr>
              <a:buFont typeface="Wingdings" pitchFamily="2" charset="2"/>
              <a:buChar char="Ø"/>
            </a:pPr>
            <a:r>
              <a:rPr lang="es-ES" sz="2800" b="1" dirty="0" smtClean="0">
                <a:solidFill>
                  <a:schemeClr val="bg1"/>
                </a:solidFill>
                <a:latin typeface="Algerian" pitchFamily="82" charset="0"/>
              </a:rPr>
              <a:t>General</a:t>
            </a:r>
          </a:p>
          <a:p>
            <a:endParaRPr lang="es-ES" b="1" dirty="0" smtClean="0">
              <a:solidFill>
                <a:schemeClr val="bg1"/>
              </a:solidFill>
              <a:latin typeface="Arial" pitchFamily="34" charset="0"/>
              <a:cs typeface="Arial" pitchFamily="34" charset="0"/>
            </a:endParaRPr>
          </a:p>
          <a:p>
            <a:endParaRPr lang="es-ES" b="1" dirty="0">
              <a:solidFill>
                <a:schemeClr val="bg1"/>
              </a:solidFill>
              <a:latin typeface="Arial" pitchFamily="34" charset="0"/>
              <a:cs typeface="Arial" pitchFamily="34" charset="0"/>
            </a:endParaRPr>
          </a:p>
          <a:p>
            <a:pPr algn="just"/>
            <a:r>
              <a:rPr lang="es-ES" sz="2800" b="1" dirty="0" smtClean="0">
                <a:solidFill>
                  <a:schemeClr val="bg1"/>
                </a:solidFill>
                <a:latin typeface="Arial" pitchFamily="34" charset="0"/>
                <a:cs typeface="Arial" pitchFamily="34" charset="0"/>
              </a:rPr>
              <a:t>Brindarles alternativas de conocimientos ala comunidad  para que así puedan darle una mejor forma de reciciclado y puedan favorecerse </a:t>
            </a:r>
            <a:r>
              <a:rPr lang="es-ES" sz="2800" b="1" dirty="0" smtClean="0">
                <a:solidFill>
                  <a:schemeClr val="bg1"/>
                </a:solidFill>
                <a:latin typeface="Arial" pitchFamily="34" charset="0"/>
                <a:cs typeface="Arial" pitchFamily="34" charset="0"/>
              </a:rPr>
              <a:t>econocomi-camente</a:t>
            </a:r>
            <a:r>
              <a:rPr lang="es-ES" sz="2800" b="1" dirty="0" smtClean="0">
                <a:solidFill>
                  <a:schemeClr val="bg1"/>
                </a:solidFill>
                <a:latin typeface="Arial" pitchFamily="34" charset="0"/>
                <a:cs typeface="Arial" pitchFamily="34" charset="0"/>
              </a:rPr>
              <a:t>.</a:t>
            </a:r>
          </a:p>
        </p:txBody>
      </p:sp>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Imagen1.png"/>
          <p:cNvPicPr>
            <a:picLocks noChangeAspect="1"/>
          </p:cNvPicPr>
          <p:nvPr/>
        </p:nvPicPr>
        <p:blipFill>
          <a:blip r:embed="rId2"/>
          <a:stretch>
            <a:fillRect/>
          </a:stretch>
        </p:blipFill>
        <p:spPr>
          <a:xfrm>
            <a:off x="0" y="0"/>
            <a:ext cx="9144000" cy="6858000"/>
          </a:xfrm>
          <a:prstGeom prst="rect">
            <a:avLst/>
          </a:prstGeom>
        </p:spPr>
      </p:pic>
      <p:sp>
        <p:nvSpPr>
          <p:cNvPr id="2" name="1 CuadroTexto"/>
          <p:cNvSpPr txBox="1"/>
          <p:nvPr/>
        </p:nvSpPr>
        <p:spPr>
          <a:xfrm>
            <a:off x="2571736" y="857232"/>
            <a:ext cx="2571768" cy="461665"/>
          </a:xfrm>
          <a:prstGeom prst="rect">
            <a:avLst/>
          </a:prstGeom>
          <a:noFill/>
        </p:spPr>
        <p:txBody>
          <a:bodyPr wrap="square" rtlCol="0">
            <a:spAutoFit/>
          </a:bodyPr>
          <a:lstStyle/>
          <a:p>
            <a:r>
              <a:rPr lang="es-ES" sz="2400" dirty="0" smtClean="0">
                <a:solidFill>
                  <a:srgbClr val="FF0000"/>
                </a:solidFill>
                <a:latin typeface="Algerian" pitchFamily="82" charset="0"/>
              </a:rPr>
              <a:t> </a:t>
            </a:r>
            <a:endParaRPr lang="es-ES" sz="2400" dirty="0">
              <a:solidFill>
                <a:srgbClr val="FF0000"/>
              </a:solidFill>
              <a:latin typeface="Algerian" pitchFamily="82" charset="0"/>
            </a:endParaRPr>
          </a:p>
        </p:txBody>
      </p:sp>
      <p:sp>
        <p:nvSpPr>
          <p:cNvPr id="4" name="3 CuadroTexto"/>
          <p:cNvSpPr txBox="1"/>
          <p:nvPr/>
        </p:nvSpPr>
        <p:spPr>
          <a:xfrm>
            <a:off x="1285852" y="928670"/>
            <a:ext cx="7072362" cy="4801314"/>
          </a:xfrm>
          <a:prstGeom prst="rect">
            <a:avLst/>
          </a:prstGeom>
          <a:noFill/>
        </p:spPr>
        <p:txBody>
          <a:bodyPr wrap="square" rtlCol="0">
            <a:spAutoFit/>
          </a:bodyPr>
          <a:lstStyle/>
          <a:p>
            <a:pPr>
              <a:buFont typeface="Wingdings" pitchFamily="2" charset="2"/>
              <a:buChar char="Ø"/>
            </a:pPr>
            <a:r>
              <a:rPr lang="es-ES" sz="2400" b="1" dirty="0" smtClean="0">
                <a:solidFill>
                  <a:schemeClr val="bg1"/>
                </a:solidFill>
                <a:latin typeface="Algerian" pitchFamily="82" charset="0"/>
              </a:rPr>
              <a:t>OBJETIVOS ESPECÍFICOS</a:t>
            </a:r>
          </a:p>
          <a:p>
            <a:pPr>
              <a:buFont typeface="Arial" pitchFamily="34" charset="0"/>
              <a:buChar char="•"/>
            </a:pPr>
            <a:endParaRPr lang="es-ES" b="1" dirty="0" smtClean="0">
              <a:solidFill>
                <a:schemeClr val="bg1"/>
              </a:solidFill>
              <a:latin typeface="Arial" pitchFamily="34" charset="0"/>
              <a:cs typeface="Arial" pitchFamily="34" charset="0"/>
            </a:endParaRPr>
          </a:p>
          <a:p>
            <a:pPr>
              <a:buFont typeface="Arial" pitchFamily="34" charset="0"/>
              <a:buChar char="•"/>
            </a:pPr>
            <a:r>
              <a:rPr lang="es-ES" sz="2400" b="1" dirty="0" smtClean="0">
                <a:solidFill>
                  <a:schemeClr val="bg1"/>
                </a:solidFill>
                <a:latin typeface="Arial" pitchFamily="34" charset="0"/>
                <a:cs typeface="Arial" pitchFamily="34" charset="0"/>
              </a:rPr>
              <a:t>Determinar los diferentes tipos de problemas ambientales que existen en la comunidad del barrio el poblado.</a:t>
            </a:r>
          </a:p>
          <a:p>
            <a:pPr>
              <a:buFont typeface="Arial" pitchFamily="34" charset="0"/>
              <a:buChar char="•"/>
            </a:pPr>
            <a:endParaRPr lang="es-ES" sz="2400" b="1" dirty="0" smtClean="0">
              <a:solidFill>
                <a:schemeClr val="bg1"/>
              </a:solidFill>
              <a:latin typeface="Arial" pitchFamily="34" charset="0"/>
              <a:cs typeface="Arial" pitchFamily="34" charset="0"/>
            </a:endParaRPr>
          </a:p>
          <a:p>
            <a:pPr>
              <a:buFont typeface="Arial" pitchFamily="34" charset="0"/>
              <a:buChar char="•"/>
            </a:pPr>
            <a:r>
              <a:rPr lang="es-ES" sz="2400" b="1" dirty="0" smtClean="0">
                <a:solidFill>
                  <a:schemeClr val="bg1"/>
                </a:solidFill>
                <a:latin typeface="Arial" pitchFamily="34" charset="0"/>
                <a:cs typeface="Arial" pitchFamily="34" charset="0"/>
              </a:rPr>
              <a:t>Describir la situaciones ambientales y económicas que se presentan en el barrio el poblado.</a:t>
            </a:r>
          </a:p>
          <a:p>
            <a:pPr>
              <a:buFont typeface="Arial" pitchFamily="34" charset="0"/>
              <a:buChar char="•"/>
            </a:pPr>
            <a:endParaRPr lang="es-ES" sz="2400" b="1" dirty="0">
              <a:solidFill>
                <a:schemeClr val="bg1"/>
              </a:solidFill>
              <a:latin typeface="Arial" pitchFamily="34" charset="0"/>
              <a:cs typeface="Arial" pitchFamily="34" charset="0"/>
            </a:endParaRPr>
          </a:p>
          <a:p>
            <a:pPr>
              <a:buFont typeface="Arial" pitchFamily="34" charset="0"/>
              <a:buChar char="•"/>
            </a:pPr>
            <a:r>
              <a:rPr lang="es-ES" sz="2400" b="1" dirty="0" smtClean="0">
                <a:solidFill>
                  <a:schemeClr val="bg1"/>
                </a:solidFill>
                <a:latin typeface="Arial" pitchFamily="34" charset="0"/>
                <a:cs typeface="Arial" pitchFamily="34" charset="0"/>
              </a:rPr>
              <a:t>Analizar los tipos de problemas que generan cada una de las situaciones que se presentan en este lugar.</a:t>
            </a:r>
            <a:endParaRPr lang="es-ES" sz="2400" b="1" dirty="0">
              <a:solidFill>
                <a:schemeClr val="bg1"/>
              </a:solidFill>
              <a:latin typeface="Arial" pitchFamily="34" charset="0"/>
              <a:cs typeface="Arial" pitchFamily="34" charset="0"/>
            </a:endParaRPr>
          </a:p>
        </p:txBody>
      </p:sp>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Imagen12.jpg"/>
          <p:cNvPicPr>
            <a:picLocks noChangeAspect="1"/>
          </p:cNvPicPr>
          <p:nvPr/>
        </p:nvPicPr>
        <p:blipFill>
          <a:blip r:embed="rId2"/>
          <a:stretch>
            <a:fillRect/>
          </a:stretch>
        </p:blipFill>
        <p:spPr>
          <a:xfrm>
            <a:off x="0" y="0"/>
            <a:ext cx="9143999" cy="6857999"/>
          </a:xfrm>
          <a:prstGeom prst="rect">
            <a:avLst/>
          </a:prstGeom>
        </p:spPr>
      </p:pic>
      <p:sp>
        <p:nvSpPr>
          <p:cNvPr id="3" name="2 Rectángulo"/>
          <p:cNvSpPr/>
          <p:nvPr/>
        </p:nvSpPr>
        <p:spPr>
          <a:xfrm>
            <a:off x="1594453" y="357167"/>
            <a:ext cx="6263695" cy="714379"/>
          </a:xfrm>
          <a:prstGeom prst="rect">
            <a:avLst/>
          </a:prstGeom>
          <a:noFill/>
        </p:spPr>
        <p:txBody>
          <a:bodyPr wrap="none" lIns="91440" tIns="45720" rIns="91440" bIns="45720">
            <a:prstTxWarp prst="textStop">
              <a:avLst/>
            </a:prstTxWarp>
            <a:spAutoFit/>
          </a:bodyPr>
          <a:lstStyle/>
          <a:p>
            <a:pPr algn="ctr"/>
            <a:r>
              <a:rPr lang="es-ES" sz="5400" b="1" cap="none" spc="0" dirty="0" smtClean="0">
                <a:ln w="17780" cmpd="sng">
                  <a:solidFill>
                    <a:srgbClr val="FF0000"/>
                  </a:solidFill>
                  <a:prstDash val="solid"/>
                  <a:miter lim="800000"/>
                </a:ln>
                <a:solidFill>
                  <a:srgbClr val="FFFF00"/>
                </a:solidFill>
                <a:effectLst>
                  <a:outerShdw blurRad="50800" algn="tl" rotWithShape="0">
                    <a:srgbClr val="000000"/>
                  </a:outerShdw>
                </a:effectLst>
                <a:latin typeface="Algerian" pitchFamily="82" charset="0"/>
              </a:rPr>
              <a:t>MARCO DE REFERENCIA</a:t>
            </a:r>
            <a:endParaRPr lang="es-ES" sz="5400" b="1" cap="none" spc="0" dirty="0">
              <a:ln w="17780" cmpd="sng">
                <a:solidFill>
                  <a:srgbClr val="FF0000"/>
                </a:solidFill>
                <a:prstDash val="solid"/>
                <a:miter lim="800000"/>
              </a:ln>
              <a:solidFill>
                <a:srgbClr val="FFFF00"/>
              </a:solidFill>
              <a:effectLst>
                <a:outerShdw blurRad="50800" algn="tl" rotWithShape="0">
                  <a:srgbClr val="000000"/>
                </a:outerShdw>
              </a:effectLst>
              <a:latin typeface="Algerian" pitchFamily="82" charset="0"/>
            </a:endParaRPr>
          </a:p>
        </p:txBody>
      </p:sp>
      <p:sp>
        <p:nvSpPr>
          <p:cNvPr id="4" name="3 CuadroTexto"/>
          <p:cNvSpPr txBox="1"/>
          <p:nvPr/>
        </p:nvSpPr>
        <p:spPr>
          <a:xfrm>
            <a:off x="642910" y="1142984"/>
            <a:ext cx="7929618" cy="3046988"/>
          </a:xfrm>
          <a:prstGeom prst="rect">
            <a:avLst/>
          </a:prstGeom>
          <a:noFill/>
        </p:spPr>
        <p:txBody>
          <a:bodyPr wrap="square" rtlCol="0">
            <a:spAutoFit/>
          </a:bodyPr>
          <a:lstStyle/>
          <a:p>
            <a:pPr algn="just"/>
            <a:r>
              <a:rPr lang="es-ES" sz="2400" b="1" dirty="0" smtClean="0">
                <a:solidFill>
                  <a:schemeClr val="bg1"/>
                </a:solidFill>
                <a:latin typeface="Algerian" pitchFamily="82" charset="0"/>
                <a:cs typeface="Arial" pitchFamily="34" charset="0"/>
              </a:rPr>
              <a:t>CONTEXTO:</a:t>
            </a:r>
          </a:p>
          <a:p>
            <a:pPr algn="just"/>
            <a:r>
              <a:rPr lang="es-ES" sz="2400" b="1" dirty="0" smtClean="0">
                <a:solidFill>
                  <a:schemeClr val="bg1"/>
                </a:solidFill>
                <a:latin typeface="Arial" pitchFamily="34" charset="0"/>
                <a:cs typeface="Arial" pitchFamily="34" charset="0"/>
              </a:rPr>
              <a:t>El sitio donde se desarrolla el proyecto es en la comunidad del barrio o sector del poblado el cual se encuentra ubicado en la zona sur de la ciudad de Sincelejo para beneficiar  a familia de escaso recurso.</a:t>
            </a:r>
          </a:p>
          <a:p>
            <a:endParaRPr lang="es-ES" sz="2400" b="1" dirty="0" smtClean="0">
              <a:solidFill>
                <a:schemeClr val="bg1"/>
              </a:solidFill>
              <a:latin typeface="Arial" pitchFamily="34" charset="0"/>
              <a:cs typeface="Arial" pitchFamily="34" charset="0"/>
            </a:endParaRPr>
          </a:p>
          <a:p>
            <a:endParaRPr lang="es-ES" sz="2400" b="1" dirty="0">
              <a:solidFill>
                <a:schemeClr val="bg1"/>
              </a:solidFill>
              <a:latin typeface="Arial" pitchFamily="34" charset="0"/>
              <a:cs typeface="Arial" pitchFamily="34" charset="0"/>
            </a:endParaRPr>
          </a:p>
        </p:txBody>
      </p:sp>
      <p:sp>
        <p:nvSpPr>
          <p:cNvPr id="5" name="4 Rectángulo"/>
          <p:cNvSpPr/>
          <p:nvPr/>
        </p:nvSpPr>
        <p:spPr>
          <a:xfrm>
            <a:off x="642910" y="3000372"/>
            <a:ext cx="7858180" cy="3416320"/>
          </a:xfrm>
          <a:prstGeom prst="rect">
            <a:avLst/>
          </a:prstGeom>
        </p:spPr>
        <p:txBody>
          <a:bodyPr wrap="square">
            <a:spAutoFit/>
          </a:bodyPr>
          <a:lstStyle/>
          <a:p>
            <a:pPr algn="just"/>
            <a:endParaRPr lang="es-ES" sz="2400" dirty="0">
              <a:solidFill>
                <a:srgbClr val="FF0000"/>
              </a:solidFill>
              <a:latin typeface="Algerian" pitchFamily="82" charset="0"/>
            </a:endParaRPr>
          </a:p>
          <a:p>
            <a:pPr algn="just"/>
            <a:r>
              <a:rPr lang="es-ES" sz="2400" b="1" dirty="0" smtClean="0">
                <a:solidFill>
                  <a:schemeClr val="bg1"/>
                </a:solidFill>
                <a:latin typeface="Algerian" pitchFamily="82" charset="0"/>
              </a:rPr>
              <a:t>Marco de antecedentes  </a:t>
            </a:r>
          </a:p>
          <a:p>
            <a:pPr algn="just"/>
            <a:r>
              <a:rPr lang="es-ES" sz="2400" b="1" dirty="0">
                <a:solidFill>
                  <a:schemeClr val="bg1"/>
                </a:solidFill>
                <a:latin typeface="Arial" pitchFamily="34" charset="0"/>
                <a:cs typeface="Arial" pitchFamily="34" charset="0"/>
              </a:rPr>
              <a:t>A</a:t>
            </a:r>
            <a:r>
              <a:rPr lang="es-ES" sz="2400" b="1" dirty="0" smtClean="0">
                <a:solidFill>
                  <a:schemeClr val="bg1"/>
                </a:solidFill>
                <a:latin typeface="Arial" pitchFamily="34" charset="0"/>
                <a:cs typeface="Arial" pitchFamily="34" charset="0"/>
              </a:rPr>
              <a:t> nivel social, un grupo de familia del barrio el poblado de la ciudad de Sincelejo se le llevo acabo un estudio denominado “Necesidades en las familias de bajos recursos”. A este grupo de familia se le realizo un análisis ambiental y económico y se determino que los residuos inorgánicos no eran depositados en su lugar adecuado. </a:t>
            </a:r>
            <a:endParaRPr lang="es-ES" sz="2400" b="1" dirty="0">
              <a:solidFill>
                <a:schemeClr val="bg1"/>
              </a:solidFill>
              <a:latin typeface="Arial" pitchFamily="34" charset="0"/>
              <a:cs typeface="Arial" pitchFamily="34" charset="0"/>
            </a:endParaRPr>
          </a:p>
        </p:txBody>
      </p:sp>
    </p:spTree>
  </p:cSld>
  <p:clrMapOvr>
    <a:masterClrMapping/>
  </p:clrMapOvr>
  <p:transition spd="slow">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277</TotalTime>
  <Words>790</Words>
  <Application>Microsoft Office PowerPoint</Application>
  <PresentationFormat>Presentación en pantalla (4:3)</PresentationFormat>
  <Paragraphs>103</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Brío</vt:lpstr>
      <vt:lpstr>Diapositiva 1</vt:lpstr>
      <vt:lpstr>Diapositiva 2</vt:lpstr>
      <vt:lpstr>Diapositiva 3</vt:lpstr>
      <vt:lpstr>Diapositiva 4</vt:lpstr>
      <vt:lpstr>PROBLEMA</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vector>
  </TitlesOfParts>
  <Company>Usuario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29</cp:revision>
  <dcterms:created xsi:type="dcterms:W3CDTF">2010-07-15T00:22:42Z</dcterms:created>
  <dcterms:modified xsi:type="dcterms:W3CDTF">2010-07-15T05:00:32Z</dcterms:modified>
</cp:coreProperties>
</file>